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Override1.xml" ContentType="application/vnd.openxmlformats-officedocument.themeOverrid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Override2.xml" ContentType="application/vnd.openxmlformats-officedocument.themeOverrid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Override3.xml" ContentType="application/vnd.openxmlformats-officedocument.themeOverrid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04" r:id="rId1"/>
    <p:sldMasterId id="2147484317" r:id="rId2"/>
    <p:sldMasterId id="2147484330" r:id="rId3"/>
    <p:sldMasterId id="2147484343" r:id="rId4"/>
  </p:sldMasterIdLst>
  <p:notesMasterIdLst>
    <p:notesMasterId r:id="rId33"/>
  </p:notesMasterIdLst>
  <p:handoutMasterIdLst>
    <p:handoutMasterId r:id="rId34"/>
  </p:handoutMasterIdLst>
  <p:sldIdLst>
    <p:sldId id="306" r:id="rId5"/>
    <p:sldId id="305" r:id="rId6"/>
    <p:sldId id="317" r:id="rId7"/>
    <p:sldId id="303" r:id="rId8"/>
    <p:sldId id="308" r:id="rId9"/>
    <p:sldId id="330" r:id="rId10"/>
    <p:sldId id="332" r:id="rId11"/>
    <p:sldId id="345" r:id="rId12"/>
    <p:sldId id="346" r:id="rId13"/>
    <p:sldId id="333" r:id="rId14"/>
    <p:sldId id="311" r:id="rId15"/>
    <p:sldId id="313" r:id="rId16"/>
    <p:sldId id="347" r:id="rId17"/>
    <p:sldId id="348" r:id="rId18"/>
    <p:sldId id="325" r:id="rId19"/>
    <p:sldId id="327" r:id="rId20"/>
    <p:sldId id="314" r:id="rId21"/>
    <p:sldId id="324" r:id="rId22"/>
    <p:sldId id="342" r:id="rId23"/>
    <p:sldId id="315" r:id="rId24"/>
    <p:sldId id="339" r:id="rId25"/>
    <p:sldId id="340" r:id="rId26"/>
    <p:sldId id="309" r:id="rId27"/>
    <p:sldId id="319" r:id="rId28"/>
    <p:sldId id="335" r:id="rId29"/>
    <p:sldId id="336" r:id="rId30"/>
    <p:sldId id="337" r:id="rId31"/>
    <p:sldId id="341" r:id="rId32"/>
  </p:sldIdLst>
  <p:sldSz cx="9144000" cy="6858000" type="screen4x3"/>
  <p:notesSz cx="6797675" cy="9928225"/>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CCFF"/>
    <a:srgbClr val="FFFF66"/>
    <a:srgbClr val="FFFF99"/>
    <a:srgbClr val="FFFFCC"/>
    <a:srgbClr val="FF3300"/>
    <a:srgbClr val="FFFF00"/>
    <a:srgbClr val="DFA503"/>
    <a:srgbClr val="D1E1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29" autoAdjust="0"/>
    <p:restoredTop sz="82446" autoAdjust="0"/>
  </p:normalViewPr>
  <p:slideViewPr>
    <p:cSldViewPr>
      <p:cViewPr varScale="1">
        <p:scale>
          <a:sx n="75" d="100"/>
          <a:sy n="75" d="100"/>
        </p:scale>
        <p:origin x="-1320" y="-96"/>
      </p:cViewPr>
      <p:guideLst>
        <p:guide orient="horz" pos="2160"/>
        <p:guide pos="2880"/>
      </p:guideLst>
    </p:cSldViewPr>
  </p:slideViewPr>
  <p:notesTextViewPr>
    <p:cViewPr>
      <p:scale>
        <a:sx n="100" d="100"/>
        <a:sy n="100" d="100"/>
      </p:scale>
      <p:origin x="0" y="0"/>
    </p:cViewPr>
  </p:notesTextViewPr>
  <p:notesViewPr>
    <p:cSldViewPr>
      <p:cViewPr varScale="1">
        <p:scale>
          <a:sx n="62" d="100"/>
          <a:sy n="62" d="100"/>
        </p:scale>
        <p:origin x="3240" y="72"/>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400" cy="496888"/>
          </a:xfrm>
          <a:prstGeom prst="rect">
            <a:avLst/>
          </a:prstGeom>
        </p:spPr>
        <p:txBody>
          <a:bodyPr vert="horz" lIns="91440" tIns="45720" rIns="91440" bIns="45720" rtlCol="0"/>
          <a:lstStyle>
            <a:lvl1pPr algn="l" eaLnBrk="1" hangingPunct="1">
              <a:defRPr sz="1200"/>
            </a:lvl1pPr>
          </a:lstStyle>
          <a:p>
            <a:pPr>
              <a:defRPr/>
            </a:pPr>
            <a:endParaRPr lang="fr-FR"/>
          </a:p>
        </p:txBody>
      </p:sp>
      <p:sp>
        <p:nvSpPr>
          <p:cNvPr id="3" name="Espace réservé de la date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eaLnBrk="1" hangingPunct="1">
              <a:defRPr sz="1200"/>
            </a:lvl1pPr>
          </a:lstStyle>
          <a:p>
            <a:pPr>
              <a:defRPr/>
            </a:pPr>
            <a:fld id="{D544BB8C-A055-488A-B9C2-5174C2E0B175}" type="datetimeFigureOut">
              <a:rPr lang="fr-FR"/>
              <a:pPr>
                <a:defRPr/>
              </a:pPr>
              <a:t>12/10/2016</a:t>
            </a:fld>
            <a:endParaRPr lang="fr-FR"/>
          </a:p>
        </p:txBody>
      </p:sp>
      <p:sp>
        <p:nvSpPr>
          <p:cNvPr id="4" name="Espace réservé du pied de page 3"/>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eaLnBrk="1" hangingPunct="1">
              <a:defRPr sz="1200"/>
            </a:lvl1pPr>
          </a:lstStyle>
          <a:p>
            <a:pPr>
              <a:defRPr/>
            </a:pPr>
            <a:endParaRPr lang="fr-FR"/>
          </a:p>
        </p:txBody>
      </p:sp>
      <p:sp>
        <p:nvSpPr>
          <p:cNvPr id="5" name="Espace réservé du numéro de diapositive 4"/>
          <p:cNvSpPr>
            <a:spLocks noGrp="1"/>
          </p:cNvSpPr>
          <p:nvPr>
            <p:ph type="sldNum" sz="quarter" idx="3"/>
          </p:nvPr>
        </p:nvSpPr>
        <p:spPr>
          <a:xfrm>
            <a:off x="3849688" y="9429750"/>
            <a:ext cx="2946400" cy="49688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D59E8019-F5FA-49A9-926F-FC3D585CBB5B}" type="slidenum">
              <a:rPr lang="fr-FR" altLang="en-US"/>
              <a:pPr/>
              <a:t>‹#›</a:t>
            </a:fld>
            <a:endParaRPr lang="fr-FR" altLang="en-US"/>
          </a:p>
        </p:txBody>
      </p:sp>
    </p:spTree>
    <p:extLst>
      <p:ext uri="{BB962C8B-B14F-4D97-AF65-F5344CB8AC3E}">
        <p14:creationId xmlns:p14="http://schemas.microsoft.com/office/powerpoint/2010/main" val="25448284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bwMode="auto">
          <a:xfrm>
            <a:off x="0" y="0"/>
            <a:ext cx="2944813" cy="496888"/>
          </a:xfrm>
          <a:prstGeom prst="rect">
            <a:avLst/>
          </a:prstGeom>
          <a:noFill/>
          <a:ln w="9525">
            <a:noFill/>
            <a:miter lim="800000"/>
            <a:headEnd/>
            <a:tailEnd/>
          </a:ln>
        </p:spPr>
        <p:txBody>
          <a:bodyPr vert="horz" wrap="square" lIns="92316" tIns="46158" rIns="92316" bIns="46158" numCol="1" anchor="t" anchorCtr="0" compatLnSpc="1">
            <a:prstTxWarp prst="textNoShape">
              <a:avLst/>
            </a:prstTxWarp>
          </a:bodyPr>
          <a:lstStyle>
            <a:lvl1pPr defTabSz="923663" eaLnBrk="1" hangingPunct="1">
              <a:defRPr sz="1300">
                <a:latin typeface="Calibri" pitchFamily="34" charset="0"/>
              </a:defRPr>
            </a:lvl1pPr>
          </a:lstStyle>
          <a:p>
            <a:pPr>
              <a:defRPr/>
            </a:pPr>
            <a:endParaRPr lang="fr-FR"/>
          </a:p>
        </p:txBody>
      </p:sp>
      <p:sp>
        <p:nvSpPr>
          <p:cNvPr id="3" name="Espace réservé de la date 2"/>
          <p:cNvSpPr>
            <a:spLocks noGrp="1"/>
          </p:cNvSpPr>
          <p:nvPr>
            <p:ph type="dt" idx="1"/>
          </p:nvPr>
        </p:nvSpPr>
        <p:spPr bwMode="auto">
          <a:xfrm>
            <a:off x="3851275" y="0"/>
            <a:ext cx="2944813" cy="496888"/>
          </a:xfrm>
          <a:prstGeom prst="rect">
            <a:avLst/>
          </a:prstGeom>
          <a:noFill/>
          <a:ln w="9525">
            <a:noFill/>
            <a:miter lim="800000"/>
            <a:headEnd/>
            <a:tailEnd/>
          </a:ln>
        </p:spPr>
        <p:txBody>
          <a:bodyPr vert="horz" wrap="square" lIns="92316" tIns="46158" rIns="92316" bIns="46158" numCol="1" anchor="t" anchorCtr="0" compatLnSpc="1">
            <a:prstTxWarp prst="textNoShape">
              <a:avLst/>
            </a:prstTxWarp>
          </a:bodyPr>
          <a:lstStyle>
            <a:lvl1pPr algn="r" defTabSz="923663" eaLnBrk="1" hangingPunct="1">
              <a:defRPr sz="1300">
                <a:latin typeface="Calibri" pitchFamily="34" charset="0"/>
              </a:defRPr>
            </a:lvl1pPr>
          </a:lstStyle>
          <a:p>
            <a:pPr>
              <a:defRPr/>
            </a:pPr>
            <a:fld id="{01F02273-2EE5-464C-9332-585251BE9793}" type="datetimeFigureOut">
              <a:rPr lang="fr-FR"/>
              <a:pPr>
                <a:defRPr/>
              </a:pPr>
              <a:t>12/10/2016</a:t>
            </a:fld>
            <a:endParaRPr lang="fr-FR"/>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88230" tIns="44115" rIns="88230" bIns="44115" rtlCol="0" anchor="ctr"/>
          <a:lstStyle/>
          <a:p>
            <a:pPr lvl="0"/>
            <a:endParaRPr lang="fr-FR" noProof="0"/>
          </a:p>
        </p:txBody>
      </p:sp>
      <p:sp>
        <p:nvSpPr>
          <p:cNvPr id="5" name="Espace réservé des commentaires 4"/>
          <p:cNvSpPr>
            <a:spLocks noGrp="1"/>
          </p:cNvSpPr>
          <p:nvPr>
            <p:ph type="body" sz="quarter" idx="3"/>
          </p:nvPr>
        </p:nvSpPr>
        <p:spPr bwMode="auto">
          <a:xfrm>
            <a:off x="679450" y="4716463"/>
            <a:ext cx="5438775" cy="4467225"/>
          </a:xfrm>
          <a:prstGeom prst="rect">
            <a:avLst/>
          </a:prstGeom>
          <a:noFill/>
          <a:ln w="9525">
            <a:noFill/>
            <a:miter lim="800000"/>
            <a:headEnd/>
            <a:tailEnd/>
          </a:ln>
        </p:spPr>
        <p:txBody>
          <a:bodyPr vert="horz" wrap="square" lIns="92316" tIns="46158" rIns="92316" bIns="46158"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endParaRPr lang="fr-FR" noProof="0"/>
          </a:p>
        </p:txBody>
      </p:sp>
      <p:sp>
        <p:nvSpPr>
          <p:cNvPr id="6" name="Espace réservé du pied de page 5"/>
          <p:cNvSpPr>
            <a:spLocks noGrp="1"/>
          </p:cNvSpPr>
          <p:nvPr>
            <p:ph type="ftr" sz="quarter" idx="4"/>
          </p:nvPr>
        </p:nvSpPr>
        <p:spPr bwMode="auto">
          <a:xfrm>
            <a:off x="0" y="9429750"/>
            <a:ext cx="2944813" cy="496888"/>
          </a:xfrm>
          <a:prstGeom prst="rect">
            <a:avLst/>
          </a:prstGeom>
          <a:noFill/>
          <a:ln w="9525">
            <a:noFill/>
            <a:miter lim="800000"/>
            <a:headEnd/>
            <a:tailEnd/>
          </a:ln>
        </p:spPr>
        <p:txBody>
          <a:bodyPr vert="horz" wrap="square" lIns="92316" tIns="46158" rIns="92316" bIns="46158" numCol="1" anchor="b" anchorCtr="0" compatLnSpc="1">
            <a:prstTxWarp prst="textNoShape">
              <a:avLst/>
            </a:prstTxWarp>
          </a:bodyPr>
          <a:lstStyle>
            <a:lvl1pPr defTabSz="923663" eaLnBrk="1" hangingPunct="1">
              <a:defRPr sz="1300">
                <a:latin typeface="Calibri" pitchFamily="34" charset="0"/>
              </a:defRPr>
            </a:lvl1pPr>
          </a:lstStyle>
          <a:p>
            <a:pPr>
              <a:defRPr/>
            </a:pPr>
            <a:endParaRPr lang="fr-FR"/>
          </a:p>
        </p:txBody>
      </p:sp>
      <p:sp>
        <p:nvSpPr>
          <p:cNvPr id="7" name="Espace réservé du numéro de diapositive 6"/>
          <p:cNvSpPr>
            <a:spLocks noGrp="1"/>
          </p:cNvSpPr>
          <p:nvPr>
            <p:ph type="sldNum" sz="quarter" idx="5"/>
          </p:nvPr>
        </p:nvSpPr>
        <p:spPr bwMode="auto">
          <a:xfrm>
            <a:off x="3851275" y="9429750"/>
            <a:ext cx="2944813" cy="496888"/>
          </a:xfrm>
          <a:prstGeom prst="rect">
            <a:avLst/>
          </a:prstGeom>
          <a:noFill/>
          <a:ln w="9525">
            <a:noFill/>
            <a:miter lim="800000"/>
            <a:headEnd/>
            <a:tailEnd/>
          </a:ln>
        </p:spPr>
        <p:txBody>
          <a:bodyPr vert="horz" wrap="square" lIns="92316" tIns="46158" rIns="92316" bIns="46158" numCol="1" anchor="b" anchorCtr="0" compatLnSpc="1">
            <a:prstTxWarp prst="textNoShape">
              <a:avLst/>
            </a:prstTxWarp>
          </a:bodyPr>
          <a:lstStyle>
            <a:lvl1pPr algn="r" defTabSz="922338" eaLnBrk="1" hangingPunct="1">
              <a:defRPr sz="1300">
                <a:latin typeface="Calibri" pitchFamily="34" charset="0"/>
              </a:defRPr>
            </a:lvl1pPr>
          </a:lstStyle>
          <a:p>
            <a:fld id="{32B0712A-BCC2-4D62-9D62-C1DEAF206306}" type="slidenum">
              <a:rPr lang="fr-FR" altLang="en-US"/>
              <a:pPr/>
              <a:t>‹#›</a:t>
            </a:fld>
            <a:endParaRPr lang="fr-FR" altLang="en-US"/>
          </a:p>
        </p:txBody>
      </p:sp>
    </p:spTree>
    <p:extLst>
      <p:ext uri="{BB962C8B-B14F-4D97-AF65-F5344CB8AC3E}">
        <p14:creationId xmlns:p14="http://schemas.microsoft.com/office/powerpoint/2010/main" val="28440049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Thank you for the introduction.</a:t>
            </a:r>
          </a:p>
          <a:p>
            <a:endParaRPr lang="en-GB" dirty="0" smtClean="0"/>
          </a:p>
          <a:p>
            <a:r>
              <a:rPr lang="en-GB" dirty="0" err="1" smtClean="0"/>
              <a:t>Gagik</a:t>
            </a:r>
            <a:r>
              <a:rPr lang="en-GB" dirty="0" smtClean="0"/>
              <a:t> was originally meant to give this talk, but he unfortunately could not make it, so I am giving it in his place.</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a:t>
            </a:fld>
            <a:endParaRPr lang="fr-FR" altLang="en-US"/>
          </a:p>
        </p:txBody>
      </p:sp>
    </p:spTree>
    <p:extLst>
      <p:ext uri="{BB962C8B-B14F-4D97-AF65-F5344CB8AC3E}">
        <p14:creationId xmlns:p14="http://schemas.microsoft.com/office/powerpoint/2010/main" val="42359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and</a:t>
            </a:r>
            <a:r>
              <a:rPr lang="en-GB" baseline="0" dirty="0" smtClean="0"/>
              <a:t> both have scripting capabilities. One of the other advantages of switching to </a:t>
            </a:r>
            <a:r>
              <a:rPr lang="en-GB" baseline="0" dirty="0" err="1" smtClean="0"/>
              <a:t>Mantid</a:t>
            </a:r>
            <a:r>
              <a:rPr lang="en-GB" baseline="0" dirty="0" smtClean="0"/>
              <a:t> is that the scripting capability is in Python, which is more widely used in the scientific community than IDL.</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10</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first technique</a:t>
            </a:r>
            <a:r>
              <a:rPr lang="en-GB" baseline="0" dirty="0" smtClean="0"/>
              <a:t> areas we looked at have been DG </a:t>
            </a:r>
            <a:r>
              <a:rPr lang="en-GB" baseline="0" dirty="0" err="1" smtClean="0"/>
              <a:t>ToF</a:t>
            </a:r>
            <a:r>
              <a:rPr lang="en-GB" baseline="0" dirty="0" smtClean="0"/>
              <a:t> spectroscopy and backscattering.</a:t>
            </a:r>
          </a:p>
          <a:p>
            <a:endParaRPr lang="en-GB" baseline="0" dirty="0" smtClean="0"/>
          </a:p>
          <a:p>
            <a:r>
              <a:rPr lang="en-GB" baseline="0" dirty="0" smtClean="0"/>
              <a:t>There was some initial work done for ILL in </a:t>
            </a:r>
            <a:r>
              <a:rPr lang="en-GB" baseline="0" dirty="0" err="1" smtClean="0"/>
              <a:t>Mantid</a:t>
            </a:r>
            <a:r>
              <a:rPr lang="en-GB" baseline="0" dirty="0" smtClean="0"/>
              <a:t> already. Ricardo </a:t>
            </a:r>
            <a:r>
              <a:rPr lang="en-GB" baseline="0" dirty="0" err="1" smtClean="0"/>
              <a:t>Ferraz</a:t>
            </a:r>
            <a:r>
              <a:rPr lang="en-GB" baseline="0" dirty="0" smtClean="0"/>
              <a:t>-Leal had worked on the loaders, IDFs and sample scripts (amongst other things).</a:t>
            </a:r>
          </a:p>
          <a:p>
            <a:r>
              <a:rPr lang="en-GB" baseline="0" dirty="0" smtClean="0"/>
              <a:t>Spencer Howells and Elliot </a:t>
            </a:r>
            <a:r>
              <a:rPr lang="en-GB" baseline="0" dirty="0" err="1" smtClean="0"/>
              <a:t>Oram</a:t>
            </a:r>
            <a:r>
              <a:rPr lang="en-GB" baseline="0" dirty="0" smtClean="0"/>
              <a:t> from ISIS had also done some work the IN16B workflow.</a:t>
            </a:r>
          </a:p>
          <a:p>
            <a:endParaRPr lang="en-GB" baseline="0" dirty="0" smtClean="0"/>
          </a:p>
          <a:p>
            <a:r>
              <a:rPr lang="en-GB" baseline="0" dirty="0" smtClean="0"/>
              <a:t>As well as starting work on the workflows themselves there are a number of features we worked on to support the workflows. For example file loading, the ILL </a:t>
            </a:r>
            <a:r>
              <a:rPr lang="en-GB" baseline="0" dirty="0" err="1" smtClean="0"/>
              <a:t>NeXus</a:t>
            </a:r>
            <a:r>
              <a:rPr lang="en-GB" baseline="0" dirty="0" smtClean="0"/>
              <a:t> files have no prefix so required some different treatment in </a:t>
            </a:r>
            <a:r>
              <a:rPr lang="en-GB" baseline="0" dirty="0" err="1" smtClean="0"/>
              <a:t>Mantid</a:t>
            </a:r>
            <a:r>
              <a:rPr lang="en-GB" baseline="0" dirty="0" smtClean="0"/>
              <a:t> for loading multiple files.</a:t>
            </a:r>
          </a:p>
          <a:p>
            <a:endParaRPr lang="en-GB" baseline="0" dirty="0" smtClean="0"/>
          </a:p>
          <a:p>
            <a:r>
              <a:rPr lang="en-GB" baseline="0" dirty="0" smtClean="0"/>
              <a:t>Then there are other algorithms, or changes to algorithms we implemented to replicate some functionality in Lamp, such as calculating the background using a moving average, and incident energy calibration for the direct geometry instruments</a:t>
            </a:r>
            <a:r>
              <a:rPr lang="en-GB" baseline="0" dirty="0" smtClean="0"/>
              <a:t>. These are differing requirements from other institutions as the ILL is a reactor source, so the nature of things like the background are different.</a:t>
            </a:r>
            <a:endParaRPr lang="en-GB" baseline="0" dirty="0" smtClean="0"/>
          </a:p>
          <a:p>
            <a:endParaRPr lang="en-GB" baseline="0" dirty="0" smtClean="0"/>
          </a:p>
          <a:p>
            <a:r>
              <a:rPr lang="en-GB" baseline="0" dirty="0" smtClean="0"/>
              <a:t> </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11</a:t>
            </a:fld>
            <a:endParaRPr lang="fr-FR" altLang="en-US"/>
          </a:p>
        </p:txBody>
      </p:sp>
    </p:spTree>
    <p:extLst>
      <p:ext uri="{BB962C8B-B14F-4D97-AF65-F5344CB8AC3E}">
        <p14:creationId xmlns:p14="http://schemas.microsoft.com/office/powerpoint/2010/main" val="2919418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One</a:t>
            </a:r>
            <a:r>
              <a:rPr lang="en-GB" baseline="0" dirty="0" smtClean="0"/>
              <a:t> of the first thing we looked at was the complete </a:t>
            </a:r>
            <a:r>
              <a:rPr lang="en-GB" baseline="0" dirty="0" smtClean="0"/>
              <a:t>reduction. You can see in this plot sharper peaks in LAMP compared with </a:t>
            </a:r>
            <a:r>
              <a:rPr lang="en-GB" baseline="0" dirty="0" err="1" smtClean="0"/>
              <a:t>Mantid</a:t>
            </a:r>
            <a:r>
              <a:rPr lang="en-GB" baseline="0" dirty="0" smtClean="0"/>
              <a:t>.</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12</a:t>
            </a:fld>
            <a:endParaRPr lang="fr-FR" altLang="en-US"/>
          </a:p>
        </p:txBody>
      </p:sp>
    </p:spTree>
    <p:extLst>
      <p:ext uri="{BB962C8B-B14F-4D97-AF65-F5344CB8AC3E}">
        <p14:creationId xmlns:p14="http://schemas.microsoft.com/office/powerpoint/2010/main" val="23129049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Which</a:t>
            </a:r>
            <a:r>
              <a:rPr lang="en-GB" baseline="0" dirty="0" smtClean="0"/>
              <a:t> is to do with the way LAMP and </a:t>
            </a:r>
            <a:r>
              <a:rPr lang="en-GB" baseline="0" dirty="0" err="1" smtClean="0"/>
              <a:t>Mantid</a:t>
            </a:r>
            <a:r>
              <a:rPr lang="en-GB" baseline="0" dirty="0" smtClean="0"/>
              <a:t> handle this conversion. LAMP treats everything as point data…</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13</a:t>
            </a:fld>
            <a:endParaRPr lang="fr-FR" altLang="en-US"/>
          </a:p>
        </p:txBody>
      </p:sp>
    </p:spTree>
    <p:extLst>
      <p:ext uri="{BB962C8B-B14F-4D97-AF65-F5344CB8AC3E}">
        <p14:creationId xmlns:p14="http://schemas.microsoft.com/office/powerpoint/2010/main" val="2312904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…while </a:t>
            </a:r>
            <a:r>
              <a:rPr lang="en-GB" dirty="0" err="1" smtClean="0"/>
              <a:t>Mantid</a:t>
            </a:r>
            <a:r>
              <a:rPr lang="en-GB" dirty="0" smtClean="0"/>
              <a:t> treats the full geometry.</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14</a:t>
            </a:fld>
            <a:endParaRPr lang="fr-FR" altLang="en-US"/>
          </a:p>
        </p:txBody>
      </p:sp>
    </p:spTree>
    <p:extLst>
      <p:ext uri="{BB962C8B-B14F-4D97-AF65-F5344CB8AC3E}">
        <p14:creationId xmlns:p14="http://schemas.microsoft.com/office/powerpoint/2010/main" val="2312904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15</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16</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17</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18</a:t>
            </a:fld>
            <a:endParaRPr lang="fr-FR" altLang="en-US"/>
          </a:p>
        </p:txBody>
      </p:sp>
    </p:spTree>
    <p:extLst>
      <p:ext uri="{BB962C8B-B14F-4D97-AF65-F5344CB8AC3E}">
        <p14:creationId xmlns:p14="http://schemas.microsoft.com/office/powerpoint/2010/main" val="3101619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this </a:t>
            </a:r>
            <a:r>
              <a:rPr lang="en-GB" dirty="0" err="1" smtClean="0"/>
              <a:t>unmirror</a:t>
            </a:r>
            <a:r>
              <a:rPr lang="en-GB" baseline="0" dirty="0" smtClean="0"/>
              <a:t> case both the left and the right workspaces are centred on 0 and summed, but using the vanadium run to determine the peak positions.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22</a:t>
            </a:fld>
            <a:endParaRPr lang="fr-FR" altLang="en-US"/>
          </a:p>
        </p:txBody>
      </p:sp>
    </p:spTree>
    <p:extLst>
      <p:ext uri="{BB962C8B-B14F-4D97-AF65-F5344CB8AC3E}">
        <p14:creationId xmlns:p14="http://schemas.microsoft.com/office/powerpoint/2010/main" val="1364117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a:t>
            </a:r>
            <a:r>
              <a:rPr lang="en-GB" baseline="0" dirty="0" smtClean="0"/>
              <a:t> bullet points)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a:t>
            </a:fld>
            <a:endParaRPr lang="fr-FR" altLang="en-US"/>
          </a:p>
        </p:txBody>
      </p:sp>
    </p:spTree>
    <p:extLst>
      <p:ext uri="{BB962C8B-B14F-4D97-AF65-F5344CB8AC3E}">
        <p14:creationId xmlns:p14="http://schemas.microsoft.com/office/powerpoint/2010/main" val="836946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Also mention TAS, not</a:t>
            </a:r>
            <a:r>
              <a:rPr lang="en-GB" baseline="0" dirty="0" smtClean="0"/>
              <a:t> included in the Bastille project but implementation should bare them in mind</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24</a:t>
            </a:fld>
            <a:endParaRPr lang="fr-FR" altLang="en-US"/>
          </a:p>
        </p:txBody>
      </p:sp>
    </p:spTree>
    <p:extLst>
      <p:ext uri="{BB962C8B-B14F-4D97-AF65-F5344CB8AC3E}">
        <p14:creationId xmlns:p14="http://schemas.microsoft.com/office/powerpoint/2010/main" val="2020113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per slide</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28</a:t>
            </a:fld>
            <a:endParaRPr lang="fr-FR" altLang="en-US"/>
          </a:p>
        </p:txBody>
      </p:sp>
    </p:spTree>
    <p:extLst>
      <p:ext uri="{BB962C8B-B14F-4D97-AF65-F5344CB8AC3E}">
        <p14:creationId xmlns:p14="http://schemas.microsoft.com/office/powerpoint/2010/main" val="1061294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smtClean="0"/>
              <a:t>Add</a:t>
            </a:r>
            <a:r>
              <a:rPr lang="en-GB" b="1" baseline="0" dirty="0" smtClean="0"/>
              <a:t> a longer </a:t>
            </a:r>
            <a:r>
              <a:rPr lang="en-GB" b="1" baseline="0" dirty="0" err="1" smtClean="0"/>
              <a:t>Mantid</a:t>
            </a:r>
            <a:r>
              <a:rPr lang="en-GB" b="1" baseline="0" dirty="0" smtClean="0"/>
              <a:t> introduction here if required!</a:t>
            </a:r>
            <a:endParaRPr lang="en-GB" b="1" dirty="0" smtClean="0"/>
          </a:p>
          <a:p>
            <a:endParaRPr lang="en-GB" dirty="0" smtClean="0"/>
          </a:p>
          <a:p>
            <a:r>
              <a:rPr lang="en-GB" dirty="0" smtClean="0"/>
              <a:t>For </a:t>
            </a:r>
            <a:r>
              <a:rPr lang="en-GB" dirty="0" smtClean="0"/>
              <a:t>those of you who may not know </a:t>
            </a:r>
            <a:r>
              <a:rPr lang="en-GB" dirty="0" err="1" smtClean="0"/>
              <a:t>Mantid</a:t>
            </a:r>
            <a:r>
              <a:rPr lang="en-GB" dirty="0" smtClean="0"/>
              <a:t> is a framework to</a:t>
            </a:r>
            <a:r>
              <a:rPr lang="en-GB" baseline="0" dirty="0" smtClean="0"/>
              <a:t> support neutron data reduction.</a:t>
            </a:r>
          </a:p>
          <a:p>
            <a:endParaRPr lang="en-GB" baseline="0" dirty="0" smtClean="0"/>
          </a:p>
          <a:p>
            <a:r>
              <a:rPr lang="en-GB" baseline="0" dirty="0" smtClean="0"/>
              <a:t>The project started at ISIS, the SNS have been members for some time now, and the ESS have also joined the project. There are also a number of contributing institutions to the </a:t>
            </a:r>
            <a:r>
              <a:rPr lang="en-GB" baseline="0" dirty="0" err="1" smtClean="0"/>
              <a:t>Mantid</a:t>
            </a:r>
            <a:r>
              <a:rPr lang="en-GB" baseline="0" dirty="0" smtClean="0"/>
              <a:t> code. This where ILL has been previously, some work being done as a proof of concept for using </a:t>
            </a:r>
            <a:r>
              <a:rPr lang="en-GB" baseline="0" dirty="0" err="1" smtClean="0"/>
              <a:t>Mantid</a:t>
            </a:r>
            <a:r>
              <a:rPr lang="en-GB" baseline="0" dirty="0" smtClean="0"/>
              <a:t>, but now we are signing(</a:t>
            </a:r>
            <a:r>
              <a:rPr lang="en-GB" baseline="0" dirty="0" err="1" smtClean="0"/>
              <a:t>ed</a:t>
            </a:r>
            <a:r>
              <a:rPr lang="en-GB" baseline="0" dirty="0" smtClean="0"/>
              <a:t>) up as full partners.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3</a:t>
            </a:fld>
            <a:endParaRPr lang="fr-FR" altLang="en-US"/>
          </a:p>
        </p:txBody>
      </p:sp>
    </p:spTree>
    <p:extLst>
      <p:ext uri="{BB962C8B-B14F-4D97-AF65-F5344CB8AC3E}">
        <p14:creationId xmlns:p14="http://schemas.microsoft.com/office/powerpoint/2010/main" val="213251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The Bastille project is part of ILL’s Endurance programme. The Endurance programme has a number of scientific aims, such as instrument upgrades and sample environment improvements. The</a:t>
            </a:r>
            <a:r>
              <a:rPr lang="en-GB" baseline="0" dirty="0" smtClean="0"/>
              <a:t> Bastille project in Endurance is an effort to improve data reduction and analysis. A large component of this is for </a:t>
            </a:r>
            <a:r>
              <a:rPr lang="en-GB" baseline="0" dirty="0" err="1" smtClean="0"/>
              <a:t>Mantid</a:t>
            </a:r>
            <a:r>
              <a:rPr lang="en-GB" baseline="0" dirty="0" smtClean="0"/>
              <a:t> adoption.</a:t>
            </a:r>
          </a:p>
          <a:p>
            <a:endParaRPr lang="en-GB" baseline="0" dirty="0" smtClean="0"/>
          </a:p>
          <a:p>
            <a:r>
              <a:rPr lang="en-GB" baseline="0" dirty="0" smtClean="0"/>
              <a:t>3 new developers, brand new to the </a:t>
            </a:r>
            <a:r>
              <a:rPr lang="en-GB" baseline="0" dirty="0" err="1" smtClean="0"/>
              <a:t>Mantid</a:t>
            </a:r>
            <a:r>
              <a:rPr lang="en-GB" baseline="0" dirty="0" smtClean="0"/>
              <a:t> project. Antti has been working at MLZ for the three years prior to joining the ILL. Verena has a background in electrical engineering and C++ development, while </a:t>
            </a:r>
            <a:r>
              <a:rPr lang="en-GB" baseline="0" dirty="0" err="1" smtClean="0"/>
              <a:t>Gagik</a:t>
            </a:r>
            <a:r>
              <a:rPr lang="en-GB" baseline="0" dirty="0" smtClean="0"/>
              <a:t> recently finished his PhD at CERN.</a:t>
            </a:r>
          </a:p>
          <a:p>
            <a:endParaRPr lang="en-GB" baseline="0" dirty="0" smtClean="0"/>
          </a:p>
          <a:p>
            <a:r>
              <a:rPr lang="en-GB" baseline="0" dirty="0" smtClean="0"/>
              <a:t>Then there is myself, who is the technical lead for the project, from Tessella, so with some prior experience of </a:t>
            </a:r>
            <a:r>
              <a:rPr lang="en-GB" baseline="0" dirty="0" err="1" smtClean="0"/>
              <a:t>Mantid</a:t>
            </a:r>
            <a:r>
              <a:rPr lang="en-GB" baseline="0" dirty="0" smtClean="0"/>
              <a:t>.</a:t>
            </a:r>
          </a:p>
          <a:p>
            <a:endParaRPr lang="en-GB" baseline="0" dirty="0" smtClean="0"/>
          </a:p>
          <a:p>
            <a:r>
              <a:rPr lang="en-GB" baseline="0" dirty="0" smtClean="0"/>
              <a:t>Finally there is Miguel Gonzalez, who has been based at ILL for a number of years, and has developed Lamp, ILL’s existing data reduction package. So Miguel is the scientific lead for the project, with the knowledge of the existing data reduction approach at the ILL.</a:t>
            </a:r>
            <a:endParaRPr lang="en-GB" dirty="0" smtClean="0"/>
          </a:p>
          <a:p>
            <a:endParaRPr lang="en-GB" dirty="0" smtClean="0"/>
          </a:p>
          <a:p>
            <a:r>
              <a:rPr lang="en-GB" dirty="0" smtClean="0"/>
              <a:t>https://www.ill.eu/de/about/zukunftsplaene/endurance/the-endurance-projects-june-2013/</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4</a:t>
            </a:fld>
            <a:endParaRPr lang="fr-FR" altLang="en-US"/>
          </a:p>
        </p:txBody>
      </p:sp>
    </p:spTree>
    <p:extLst>
      <p:ext uri="{BB962C8B-B14F-4D97-AF65-F5344CB8AC3E}">
        <p14:creationId xmlns:p14="http://schemas.microsoft.com/office/powerpoint/2010/main" val="425202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Integrating </a:t>
            </a:r>
            <a:r>
              <a:rPr lang="en-GB" dirty="0" smtClean="0"/>
              <a:t>with the</a:t>
            </a:r>
            <a:r>
              <a:rPr lang="en-GB" baseline="0" dirty="0" smtClean="0"/>
              <a:t> rest of the </a:t>
            </a:r>
            <a:r>
              <a:rPr lang="en-GB" baseline="0" dirty="0" err="1" smtClean="0"/>
              <a:t>Mantid</a:t>
            </a:r>
            <a:r>
              <a:rPr lang="en-GB" baseline="0" dirty="0" smtClean="0"/>
              <a:t> team has been made a lot </a:t>
            </a:r>
            <a:r>
              <a:rPr lang="en-GB" baseline="0" dirty="0" err="1" smtClean="0"/>
              <a:t>eaiser</a:t>
            </a:r>
            <a:r>
              <a:rPr lang="en-GB" baseline="0" dirty="0" smtClean="0"/>
              <a:t> through using the right tools. There is of course nothing better than meeting face to face, but other than at events like this one, it is difficult to do.</a:t>
            </a:r>
          </a:p>
          <a:p>
            <a:endParaRPr lang="en-GB" baseline="0" dirty="0" smtClean="0"/>
          </a:p>
          <a:p>
            <a:r>
              <a:rPr lang="en-GB" baseline="0" dirty="0" smtClean="0"/>
              <a:t>GitHub is used for version control, but the PR system is also great for remote working. It makes code reviews easy even in the situation where you could not sit down and talk to some about it.</a:t>
            </a:r>
          </a:p>
          <a:p>
            <a:endParaRPr lang="en-GB" baseline="0" dirty="0" smtClean="0"/>
          </a:p>
          <a:p>
            <a:r>
              <a:rPr lang="en-GB" baseline="0" dirty="0" smtClean="0"/>
              <a:t>Using Jenkins makes it easy to verify the pull requests pass the unit tests and static analysis checks, and pass on all platforms. It means we do not have to worry about setting up builds for all the supported platforms at ILL straight away. The integration between Jenkins and GitHub makes the checks very easy to keep track of.</a:t>
            </a:r>
          </a:p>
          <a:p>
            <a:endParaRPr lang="en-GB" baseline="0" dirty="0" smtClean="0"/>
          </a:p>
          <a:p>
            <a:r>
              <a:rPr lang="en-GB" baseline="0" dirty="0" smtClean="0"/>
              <a:t>Slack is used for the day-to-day communication, and makes it easy to talk to someone about a piece of code, or ask questions of the whole team.</a:t>
            </a:r>
          </a:p>
          <a:p>
            <a:endParaRPr lang="en-GB" baseline="0" dirty="0" smtClean="0"/>
          </a:p>
          <a:p>
            <a:r>
              <a:rPr lang="en-GB" baseline="0" dirty="0" smtClean="0"/>
              <a:t>Finally, the usual video conference tools for things like the </a:t>
            </a:r>
            <a:r>
              <a:rPr lang="en-GB" baseline="0" dirty="0" err="1" smtClean="0"/>
              <a:t>Mantid</a:t>
            </a:r>
            <a:r>
              <a:rPr lang="en-GB" baseline="0" dirty="0" smtClean="0"/>
              <a:t> review meetings and meetings for the technical steering committee are the closest we get to the regular face-to-face meetings.</a:t>
            </a:r>
          </a:p>
          <a:p>
            <a:endParaRPr lang="en-GB" baseline="0" dirty="0" smtClean="0"/>
          </a:p>
          <a:p>
            <a:r>
              <a:rPr lang="en-GB" baseline="0" dirty="0" smtClean="0"/>
              <a:t>Starting out was a good example of using these tools, the new starters at ILL ran through some training exercises, opened PRs on GitHub, checked by Jenkins. Then we had meetings via Skype to discuss some of the exercises, and followed up with a few changes discussed on Slack.</a:t>
            </a:r>
          </a:p>
          <a:p>
            <a:endParaRPr lang="en-GB" baseline="0" dirty="0" smtClean="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5</a:t>
            </a:fld>
            <a:endParaRPr lang="fr-FR" altLang="en-US"/>
          </a:p>
        </p:txBody>
      </p:sp>
    </p:spTree>
    <p:extLst>
      <p:ext uri="{BB962C8B-B14F-4D97-AF65-F5344CB8AC3E}">
        <p14:creationId xmlns:p14="http://schemas.microsoft.com/office/powerpoint/2010/main" val="396273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 will just say</a:t>
            </a:r>
            <a:r>
              <a:rPr lang="en-GB" baseline="0" dirty="0" smtClean="0"/>
              <a:t> a bit more about Lamp and </a:t>
            </a:r>
            <a:r>
              <a:rPr lang="en-GB" baseline="0" dirty="0" err="1" smtClean="0"/>
              <a:t>Mantid</a:t>
            </a:r>
            <a:r>
              <a:rPr lang="en-GB" baseline="0" dirty="0" smtClean="0"/>
              <a:t>. Lamp has been in development for over 20 years at the ILL. This means it has great support for data reduction on the ILL instrument, going back to when it first started. This can make it hard to understand the many branches in the code, so the plan with </a:t>
            </a:r>
            <a:r>
              <a:rPr lang="en-GB" baseline="0" dirty="0" err="1" smtClean="0"/>
              <a:t>Mantid</a:t>
            </a:r>
            <a:r>
              <a:rPr lang="en-GB" baseline="0" dirty="0" smtClean="0"/>
              <a:t> is to only support data going forward. It is based in IDL, so does have good cross platform support.</a:t>
            </a:r>
          </a:p>
          <a:p>
            <a:endParaRPr lang="en-GB" baseline="0" dirty="0" smtClean="0"/>
          </a:p>
          <a:p>
            <a:r>
              <a:rPr lang="en-GB" baseline="0" dirty="0" err="1" smtClean="0"/>
              <a:t>Mantid</a:t>
            </a:r>
            <a:r>
              <a:rPr lang="en-GB" baseline="0" dirty="0" smtClean="0"/>
              <a:t> was chosen for adoption primarily due to the opportunity to share effort and collaborate with other institutions in the neutron scattering community that I mentioned earlier. As well as shared effort this provides a common software framework for users who may be working at more than one facility.</a:t>
            </a:r>
          </a:p>
          <a:p>
            <a:endParaRPr lang="en-GB" baseline="0" dirty="0" smtClean="0"/>
          </a:p>
          <a:p>
            <a:r>
              <a:rPr lang="en-GB" baseline="0" dirty="0" smtClean="0"/>
              <a:t>However, </a:t>
            </a:r>
            <a:r>
              <a:rPr lang="en-GB" baseline="0" dirty="0" err="1" smtClean="0"/>
              <a:t>Mantid</a:t>
            </a:r>
            <a:r>
              <a:rPr lang="en-GB" baseline="0" dirty="0" smtClean="0"/>
              <a:t> and Lamp do have fairly similar approaches to things.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6</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Both</a:t>
            </a:r>
            <a:r>
              <a:rPr lang="en-GB" baseline="0" dirty="0" smtClean="0"/>
              <a:t> have workspaces, for loading and manipulating data…</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7</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both have algorithms, in Lamp’s case they are called macros…</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8</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 both have plotting</a:t>
            </a:r>
            <a:r>
              <a:rPr lang="en-GB" baseline="0" dirty="0" smtClean="0"/>
              <a:t> functionality…</a:t>
            </a:r>
            <a:endParaRPr lang="en-GB" dirty="0"/>
          </a:p>
        </p:txBody>
      </p:sp>
      <p:sp>
        <p:nvSpPr>
          <p:cNvPr id="4" name="Slide Number Placeholder 3"/>
          <p:cNvSpPr>
            <a:spLocks noGrp="1"/>
          </p:cNvSpPr>
          <p:nvPr>
            <p:ph type="sldNum" sz="quarter" idx="10"/>
          </p:nvPr>
        </p:nvSpPr>
        <p:spPr/>
        <p:txBody>
          <a:bodyPr/>
          <a:lstStyle/>
          <a:p>
            <a:fld id="{32B0712A-BCC2-4D62-9D62-C1DEAF206306}" type="slidenum">
              <a:rPr lang="fr-FR" altLang="en-US" smtClean="0"/>
              <a:pPr/>
              <a:t>9</a:t>
            </a:fld>
            <a:endParaRPr lang="fr-FR" altLang="en-US"/>
          </a:p>
        </p:txBody>
      </p:sp>
    </p:spTree>
    <p:extLst>
      <p:ext uri="{BB962C8B-B14F-4D97-AF65-F5344CB8AC3E}">
        <p14:creationId xmlns:p14="http://schemas.microsoft.com/office/powerpoint/2010/main" val="42025296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Master" Target="../slideMasters/slideMaster3.xml"/><Relationship Id="rId1" Type="http://schemas.openxmlformats.org/officeDocument/2006/relationships/themeOverride" Target="../theme/themeOverride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9.jpe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3.emf"/></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signature">
    <p:spTree>
      <p:nvGrpSpPr>
        <p:cNvPr id="1" name=""/>
        <p:cNvGrpSpPr/>
        <p:nvPr/>
      </p:nvGrpSpPr>
      <p:grpSpPr>
        <a:xfrm>
          <a:off x="0" y="0"/>
          <a:ext cx="0" cy="0"/>
          <a:chOff x="0" y="0"/>
          <a:chExt cx="0" cy="0"/>
        </a:xfrm>
      </p:grpSpPr>
      <p:pic>
        <p:nvPicPr>
          <p:cNvPr id="4" name="Image 1" descr=" A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6600" y="6191250"/>
            <a:ext cx="5286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dirty="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11"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0D1E625-8FB7-4EB9-909C-9CE8B63FC779}"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2437560"/>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372344"/>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862845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End">
    <p:spTree>
      <p:nvGrpSpPr>
        <p:cNvPr id="1" name=""/>
        <p:cNvGrpSpPr/>
        <p:nvPr/>
      </p:nvGrpSpPr>
      <p:grpSpPr>
        <a:xfrm>
          <a:off x="0" y="0"/>
          <a:ext cx="0" cy="0"/>
          <a:chOff x="0" y="0"/>
          <a:chExt cx="0" cy="0"/>
        </a:xfrm>
      </p:grpSpPr>
      <p:pic>
        <p:nvPicPr>
          <p:cNvPr id="2" name="Image 1" descr=" I - PowerPoint Fi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Rectangle 3"/>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BC9841B-EF99-4B8B-AD59-30C924CDDDBF}"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pic>
        <p:nvPicPr>
          <p:cNvPr id="8" name="Image 7" descr=" I - PowerPoint Fin_Text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3525" y="2811463"/>
            <a:ext cx="3011488"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0180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714356"/>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lang="fr-FR" smtClean="0"/>
              <a:t>Cliquez pour modifier le style du titre</a:t>
            </a:r>
            <a:endParaRPr lang="en-US" dirty="0"/>
          </a:p>
        </p:txBody>
      </p:sp>
      <p:sp>
        <p:nvSpPr>
          <p:cNvPr id="17" name="Sous-titre 16"/>
          <p:cNvSpPr>
            <a:spLocks noGrp="1"/>
          </p:cNvSpPr>
          <p:nvPr>
            <p:ph type="subTitle" idx="1"/>
          </p:nvPr>
        </p:nvSpPr>
        <p:spPr>
          <a:xfrm>
            <a:off x="533400" y="2643182"/>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smtClean="0"/>
              <a:t>Cliquez pour modifier le style des sous-titres du masque</a:t>
            </a:r>
            <a:endParaRPr lang="en-US"/>
          </a:p>
        </p:txBody>
      </p:sp>
      <p:sp>
        <p:nvSpPr>
          <p:cNvPr id="4" name="Espace réservé du pied de page 18"/>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26"/>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F68E5F76-1BEA-45D2-96D1-CADBD2C38CB7}"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8979740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928670"/>
            <a:ext cx="8229600" cy="1153276"/>
          </a:xfrm>
          <a:prstGeom prst="rect">
            <a:avLst/>
          </a:prstGeom>
        </p:spPr>
        <p:txBody>
          <a:bodyPr/>
          <a:lstStyle/>
          <a:p>
            <a:r>
              <a:rPr lang="fr-FR" smtClean="0"/>
              <a:t>Cliquez pour modifier le style du titre</a:t>
            </a:r>
            <a:endParaRPr lang="en-US" dirty="0"/>
          </a:p>
        </p:txBody>
      </p:sp>
      <p:sp>
        <p:nvSpPr>
          <p:cNvPr id="3" name="Espace réservé du contenu 2"/>
          <p:cNvSpPr>
            <a:spLocks noGrp="1"/>
          </p:cNvSpPr>
          <p:nvPr>
            <p:ph idx="1"/>
          </p:nvPr>
        </p:nvSpPr>
        <p:spPr>
          <a:xfrm>
            <a:off x="457200" y="2143125"/>
            <a:ext cx="8229600" cy="4181475"/>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Espace réservé du pied de page 4"/>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5"/>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4131EFE-77D0-4E65-A697-4DAC4A73DC87}"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15128285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Cambria" panose="02040503050406030204" pitchFamily="18" charset="0"/>
                <a:cs typeface="Verdana"/>
              </a:defRPr>
            </a:lvl1pPr>
            <a:lvl2pPr marL="355600" indent="-173038">
              <a:buSzPct val="50000"/>
              <a:defRPr sz="1600" b="0" i="0">
                <a:latin typeface="Cambria" panose="02040503050406030204" pitchFamily="18" charset="0"/>
                <a:cs typeface="Verdana"/>
              </a:defRPr>
            </a:lvl2pPr>
            <a:lvl3pPr marL="539750" indent="-184150">
              <a:buSzPct val="50000"/>
              <a:buFont typeface="Wingdings" charset="2"/>
              <a:buChar char="§"/>
              <a:defRPr sz="1400" b="0" i="0">
                <a:latin typeface="Cambria" panose="02040503050406030204" pitchFamily="18" charset="0"/>
                <a:cs typeface="Verdana"/>
              </a:defRPr>
            </a:lvl3pPr>
            <a:lvl4pPr marL="722313" indent="-182563">
              <a:buSzPct val="50000"/>
              <a:buFont typeface="Courier New"/>
              <a:buChar char="o"/>
              <a:defRPr sz="1100" b="0" i="0">
                <a:latin typeface="Cambria" panose="02040503050406030204" pitchFamily="18" charset="0"/>
                <a:cs typeface="Verdana"/>
              </a:defRPr>
            </a:lvl4pPr>
            <a:lvl5pPr>
              <a:defRPr b="0" i="0">
                <a:latin typeface="Verdana"/>
                <a:cs typeface="Verdana"/>
              </a:defRPr>
            </a:lvl5pPr>
          </a:lstStyle>
          <a:p>
            <a:pPr lvl="0"/>
            <a:r>
              <a:rPr lang="fr-FR" dirty="0" smtClean="0"/>
              <a:t>Modifiez les styles du texte du masque</a:t>
            </a:r>
          </a:p>
          <a:p>
            <a:pPr lvl="1"/>
            <a:r>
              <a:rPr lang="fr-FR" dirty="0" smtClean="0"/>
              <a:t>Deuxième niveau</a:t>
            </a:r>
          </a:p>
          <a:p>
            <a:pPr lvl="2"/>
            <a:r>
              <a:rPr lang="fr-FR" dirty="0" smtClean="0"/>
              <a:t>Troisième niveau</a:t>
            </a:r>
          </a:p>
          <a:p>
            <a:pPr lvl="3"/>
            <a:r>
              <a:rPr lang="fr-FR" dirty="0" smtClean="0"/>
              <a:t>Quatrième niveau</a:t>
            </a:r>
          </a:p>
        </p:txBody>
      </p:sp>
      <p:sp>
        <p:nvSpPr>
          <p:cNvPr id="3"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Cambria" panose="02040503050406030204" pitchFamily="18" charset="0"/>
                <a:cs typeface="Verdana"/>
              </a:defRPr>
            </a:lvl1pPr>
          </a:lstStyle>
          <a:p>
            <a:pPr lvl="0"/>
            <a:r>
              <a:rPr lang="fr-FR" dirty="0"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Cambria" panose="02040503050406030204" pitchFamily="18" charset="0"/>
                <a:cs typeface="Verdana"/>
              </a:defRPr>
            </a:lvl1pPr>
          </a:lstStyle>
          <a:p>
            <a:pPr lvl="0"/>
            <a:r>
              <a:rPr lang="fr-FR" dirty="0" smtClean="0"/>
              <a:t>Modifiez les styles du texte du masque</a:t>
            </a:r>
          </a:p>
        </p:txBody>
      </p:sp>
    </p:spTree>
    <p:extLst>
      <p:ext uri="{BB962C8B-B14F-4D97-AF65-F5344CB8AC3E}">
        <p14:creationId xmlns:p14="http://schemas.microsoft.com/office/powerpoint/2010/main" val="18988468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6"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7"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8"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2659784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9"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2"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3"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7471263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tandard layout V1-2 + signature">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0010649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s V1-2 + signature">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63744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s V1-2 with callout + signature">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Rectangle 9"/>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7"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497596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06477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 picture V1 + signature">
    <p:spTree>
      <p:nvGrpSpPr>
        <p:cNvPr id="1" name=""/>
        <p:cNvGrpSpPr/>
        <p:nvPr/>
      </p:nvGrpSpPr>
      <p:grpSpPr>
        <a:xfrm>
          <a:off x="0" y="0"/>
          <a:ext cx="0" cy="0"/>
          <a:chOff x="0" y="0"/>
          <a:chExt cx="0" cy="0"/>
        </a:xfrm>
      </p:grpSpPr>
      <p:pic>
        <p:nvPicPr>
          <p:cNvPr id="5" name="Image 1" descr=" C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3" name="Imag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pic>
        <p:nvPicPr>
          <p:cNvPr id="15" name="Picture 3" descr="C:\Users\BUSI\Documents\Bastille\Autumun 2016 Conference Poster\Mantid_Logo_with_icon.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7504" y="6144608"/>
            <a:ext cx="1080120" cy="60128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USI\Documents\Bastille\NoBugs Talk\ILL_logo-web.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8356600" y="6191250"/>
            <a:ext cx="582015" cy="50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0723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7"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3347422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1"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2"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04097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tandard layout V1-2">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4800599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V1-2">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1"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6824136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s V1-2 with callout">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Rectangle 9"/>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216768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714356"/>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lang="fr-FR" smtClean="0"/>
              <a:t>Cliquez pour modifier le style du titre</a:t>
            </a:r>
            <a:endParaRPr lang="en-US" dirty="0"/>
          </a:p>
        </p:txBody>
      </p:sp>
      <p:sp>
        <p:nvSpPr>
          <p:cNvPr id="17" name="Sous-titre 16"/>
          <p:cNvSpPr>
            <a:spLocks noGrp="1"/>
          </p:cNvSpPr>
          <p:nvPr>
            <p:ph type="subTitle" idx="1"/>
          </p:nvPr>
        </p:nvSpPr>
        <p:spPr>
          <a:xfrm>
            <a:off x="533400" y="2643182"/>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smtClean="0"/>
              <a:t>Cliquez pour modifier le style des sous-titres du masque</a:t>
            </a:r>
            <a:endParaRPr lang="en-US"/>
          </a:p>
        </p:txBody>
      </p:sp>
      <p:sp>
        <p:nvSpPr>
          <p:cNvPr id="4" name="Espace réservé du pied de page 18"/>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26"/>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D8CFFD24-DA62-40AA-86B2-07F75E6C2D1E}"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2768133014"/>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928670"/>
            <a:ext cx="8229600" cy="1153276"/>
          </a:xfrm>
          <a:prstGeom prst="rect">
            <a:avLst/>
          </a:prstGeom>
        </p:spPr>
        <p:txBody>
          <a:bodyPr/>
          <a:lstStyle/>
          <a:p>
            <a:r>
              <a:rPr lang="fr-FR" smtClean="0"/>
              <a:t>Cliquez pour modifier le style du titre</a:t>
            </a:r>
            <a:endParaRPr lang="en-US" dirty="0"/>
          </a:p>
        </p:txBody>
      </p:sp>
      <p:sp>
        <p:nvSpPr>
          <p:cNvPr id="3" name="Espace réservé du contenu 2"/>
          <p:cNvSpPr>
            <a:spLocks noGrp="1"/>
          </p:cNvSpPr>
          <p:nvPr>
            <p:ph idx="1"/>
          </p:nvPr>
        </p:nvSpPr>
        <p:spPr>
          <a:xfrm>
            <a:off x="457200" y="2143125"/>
            <a:ext cx="8229600" cy="4181475"/>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Espace réservé du pied de page 4"/>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5"/>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F451C8B-96D0-4407-87A3-A0431BD2921E}"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35446275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6"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41785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7"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5444590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11"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231922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picture V2 + signature">
    <p:spTree>
      <p:nvGrpSpPr>
        <p:cNvPr id="1" name=""/>
        <p:cNvGrpSpPr/>
        <p:nvPr/>
      </p:nvGrpSpPr>
      <p:grpSpPr>
        <a:xfrm>
          <a:off x="0" y="0"/>
          <a:ext cx="0" cy="0"/>
          <a:chOff x="0" y="0"/>
          <a:chExt cx="0" cy="0"/>
        </a:xfrm>
      </p:grpSpPr>
      <p:pic>
        <p:nvPicPr>
          <p:cNvPr id="5" name="Image 1" descr="D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0"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13"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4BED3D89-AFA0-4F02-8750-6965B4BD4C01}"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0049122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ndard layout V2-2 + signature">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8"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8441962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wo columns V2-2 + signature">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678347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s V2-2 with callout + signature">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Rectangle 11"/>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6"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73636675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3"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4"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93154390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53452391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4308480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tandard layout V2-2">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19306565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s V2-2">
    <p:spTree>
      <p:nvGrpSpPr>
        <p:cNvPr id="1" name=""/>
        <p:cNvGrpSpPr/>
        <p:nvPr/>
      </p:nvGrpSpPr>
      <p:grpSpPr>
        <a:xfrm>
          <a:off x="0" y="0"/>
          <a:ext cx="0" cy="0"/>
          <a:chOff x="0" y="0"/>
          <a:chExt cx="0" cy="0"/>
        </a:xfrm>
      </p:grpSpPr>
      <p:sp>
        <p:nvSpPr>
          <p:cNvPr id="7" name="Rectangle 6"/>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Rectangle 7"/>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20880418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s V2-2 with callout">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Rectangle 14"/>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2"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7981215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Diapositive de tit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9" name="Titre 8"/>
          <p:cNvSpPr>
            <a:spLocks noGrp="1"/>
          </p:cNvSpPr>
          <p:nvPr>
            <p:ph type="ctrTitle"/>
          </p:nvPr>
        </p:nvSpPr>
        <p:spPr>
          <a:xfrm>
            <a:off x="533400" y="714356"/>
            <a:ext cx="7851648" cy="1828800"/>
          </a:xfrm>
          <a:prstGeom prst="rect">
            <a:avLst/>
          </a:prstGeom>
          <a:ln>
            <a:noFill/>
          </a:ln>
        </p:spPr>
        <p:txBody>
          <a:bodyPr tIns="0" rIns="18288">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4000" b="1">
                <a:ln>
                  <a:noFill/>
                </a:ln>
                <a:solidFill>
                  <a:schemeClr val="accent1">
                    <a:lumMod val="40000"/>
                    <a:lumOff val="60000"/>
                  </a:schemeClr>
                </a:solidFill>
                <a:effectLst>
                  <a:outerShdw blurRad="38100" dist="25400" dir="5400000" algn="tl" rotWithShape="0">
                    <a:srgbClr val="000000">
                      <a:alpha val="43000"/>
                    </a:srgbClr>
                  </a:outerShdw>
                </a:effectLst>
                <a:latin typeface="+mj-lt"/>
                <a:ea typeface="+mj-ea"/>
                <a:cs typeface="+mj-cs"/>
              </a:defRPr>
            </a:lvl1pPr>
          </a:lstStyle>
          <a:p>
            <a:r>
              <a:rPr lang="fr-FR" smtClean="0"/>
              <a:t>Cliquez pour modifier le style du titre</a:t>
            </a:r>
            <a:endParaRPr lang="en-US" dirty="0"/>
          </a:p>
        </p:txBody>
      </p:sp>
      <p:sp>
        <p:nvSpPr>
          <p:cNvPr id="17" name="Sous-titre 16"/>
          <p:cNvSpPr>
            <a:spLocks noGrp="1"/>
          </p:cNvSpPr>
          <p:nvPr>
            <p:ph type="subTitle" idx="1"/>
          </p:nvPr>
        </p:nvSpPr>
        <p:spPr>
          <a:xfrm>
            <a:off x="533400" y="2643182"/>
            <a:ext cx="7854696" cy="1752600"/>
          </a:xfrm>
          <a:prstGeom prst="rect">
            <a:avLst/>
          </a:prstGeo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fr-FR" smtClean="0"/>
              <a:t>Cliquez pour modifier le style des sous-titres du masque</a:t>
            </a:r>
            <a:endParaRPr lang="en-US"/>
          </a:p>
        </p:txBody>
      </p:sp>
      <p:sp>
        <p:nvSpPr>
          <p:cNvPr id="4" name="Espace réservé du pied de page 18"/>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26"/>
          <p:cNvSpPr>
            <a:spLocks noGrp="1"/>
          </p:cNvSpPr>
          <p:nvPr>
            <p:ph type="sldNum" sz="quarter" idx="11"/>
          </p:nvPr>
        </p:nvSpPr>
        <p:spPr>
          <a:xfrm>
            <a:off x="7624763"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81F8FCF3-8ED2-4569-96D0-B1A884C4C1CA}"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184693677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 signature">
    <p:spTree>
      <p:nvGrpSpPr>
        <p:cNvPr id="1" name=""/>
        <p:cNvGrpSpPr/>
        <p:nvPr/>
      </p:nvGrpSpPr>
      <p:grpSpPr>
        <a:xfrm>
          <a:off x="0" y="0"/>
          <a:ext cx="0" cy="0"/>
          <a:chOff x="0" y="0"/>
          <a:chExt cx="0" cy="0"/>
        </a:xfrm>
      </p:grpSpPr>
      <p:pic>
        <p:nvPicPr>
          <p:cNvPr id="4" name="Image 1" descr=" B - PowerPoint Intercalair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11"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382792D3-592A-4EE0-ADF0-CD4A900BA72D}"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3097639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457200" y="928670"/>
            <a:ext cx="8229600" cy="1153276"/>
          </a:xfrm>
          <a:prstGeom prst="rect">
            <a:avLst/>
          </a:prstGeom>
        </p:spPr>
        <p:txBody>
          <a:bodyPr/>
          <a:lstStyle/>
          <a:p>
            <a:r>
              <a:rPr lang="fr-FR" smtClean="0"/>
              <a:t>Cliquez pour modifier le style du titre</a:t>
            </a:r>
            <a:endParaRPr lang="en-US" dirty="0"/>
          </a:p>
        </p:txBody>
      </p:sp>
      <p:sp>
        <p:nvSpPr>
          <p:cNvPr id="3" name="Espace réservé du contenu 2"/>
          <p:cNvSpPr>
            <a:spLocks noGrp="1"/>
          </p:cNvSpPr>
          <p:nvPr>
            <p:ph idx="1"/>
          </p:nvPr>
        </p:nvSpPr>
        <p:spPr>
          <a:xfrm>
            <a:off x="457200" y="2143125"/>
            <a:ext cx="8229600" cy="4181475"/>
          </a:xfrm>
          <a:prstGeom prst="rect">
            <a:avLst/>
          </a:prstGeom>
        </p:spPr>
        <p:txBody>
          <a:bodyPr/>
          <a:lstStyle/>
          <a:p>
            <a:pPr lvl="0"/>
            <a:r>
              <a:rPr lang="fr-FR" dirty="0" smtClean="0"/>
              <a:t>Cliquez pour modifier les styles du texte du masque</a:t>
            </a:r>
          </a:p>
          <a:p>
            <a:pPr lvl="1"/>
            <a:r>
              <a:rPr lang="fr-FR" dirty="0" smtClean="0"/>
              <a:t>Deuxième niveau</a:t>
            </a:r>
          </a:p>
          <a:p>
            <a:pPr lvl="2"/>
            <a:r>
              <a:rPr lang="fr-FR" dirty="0" smtClean="0"/>
              <a:t>Troisième niveau</a:t>
            </a:r>
          </a:p>
          <a:p>
            <a:pPr lvl="3"/>
            <a:r>
              <a:rPr lang="fr-FR" dirty="0" smtClean="0"/>
              <a:t>Quatrième niveau</a:t>
            </a:r>
          </a:p>
          <a:p>
            <a:pPr lvl="4"/>
            <a:r>
              <a:rPr lang="fr-FR" dirty="0" smtClean="0"/>
              <a:t>Cinquième niveau</a:t>
            </a:r>
            <a:endParaRPr lang="en-US" dirty="0"/>
          </a:p>
        </p:txBody>
      </p:sp>
      <p:sp>
        <p:nvSpPr>
          <p:cNvPr id="4" name="Espace réservé du pied de page 4"/>
          <p:cNvSpPr>
            <a:spLocks noGrp="1"/>
          </p:cNvSpPr>
          <p:nvPr>
            <p:ph type="ftr" sz="quarter" idx="10"/>
          </p:nvPr>
        </p:nvSpPr>
        <p:spPr>
          <a:xfrm>
            <a:off x="2667000" y="6356350"/>
            <a:ext cx="3352800" cy="365125"/>
          </a:xfrm>
          <a:prstGeom prst="rect">
            <a:avLst/>
          </a:prstGeom>
        </p:spPr>
        <p:txBody>
          <a:bodyPr/>
          <a:lstStyle>
            <a:lvl1pPr>
              <a:defRPr>
                <a:solidFill>
                  <a:schemeClr val="tx2">
                    <a:shade val="90000"/>
                  </a:schemeClr>
                </a:solidFill>
              </a:defRPr>
            </a:lvl1pPr>
          </a:lstStyle>
          <a:p>
            <a:pPr>
              <a:defRPr/>
            </a:pPr>
            <a:endParaRPr lang="en-US"/>
          </a:p>
        </p:txBody>
      </p:sp>
      <p:sp>
        <p:nvSpPr>
          <p:cNvPr id="5" name="Espace réservé du numéro de diapositive 5"/>
          <p:cNvSpPr>
            <a:spLocks noGrp="1"/>
          </p:cNvSpPr>
          <p:nvPr>
            <p:ph type="sldNum" sz="quarter" idx="11"/>
          </p:nvPr>
        </p:nvSpPr>
        <p:spPr>
          <a:xfrm>
            <a:off x="7924800" y="6356350"/>
            <a:ext cx="762000" cy="365125"/>
          </a:xfrm>
          <a:prstGeom prst="rect">
            <a:avLst/>
          </a:prstGeom>
        </p:spPr>
        <p:txBody>
          <a:bodyPr vert="horz" wrap="square" lIns="91440" tIns="45720" rIns="91440" bIns="45720" numCol="1" anchor="t" anchorCtr="0" compatLnSpc="1">
            <a:prstTxWarp prst="textNoShape">
              <a:avLst/>
            </a:prstTxWarp>
          </a:bodyPr>
          <a:lstStyle>
            <a:lvl1pPr>
              <a:defRPr/>
            </a:lvl1pPr>
          </a:lstStyle>
          <a:p>
            <a:fld id="{A1A0EF3E-262F-4685-B04E-23CB657B6170}" type="slidenum">
              <a:rPr lang="en-US" altLang="en-US"/>
              <a:pPr/>
              <a:t>‹#›</a:t>
            </a:fld>
            <a:endParaRPr lang="en-US" altLang="en-US"/>
          </a:p>
        </p:txBody>
      </p:sp>
      <p:sp>
        <p:nvSpPr>
          <p:cNvPr id="6" name="Espace réservé de la date 9"/>
          <p:cNvSpPr>
            <a:spLocks noGrp="1"/>
          </p:cNvSpPr>
          <p:nvPr>
            <p:ph type="dt" sz="half" idx="12"/>
          </p:nvPr>
        </p:nvSpPr>
        <p:spPr>
          <a:xfrm>
            <a:off x="457200" y="6356350"/>
            <a:ext cx="2133600" cy="365125"/>
          </a:xfrm>
          <a:prstGeom prst="rect">
            <a:avLst/>
          </a:prstGeom>
        </p:spPr>
        <p:txBody>
          <a:bodyPr/>
          <a:lstStyle>
            <a:lvl1pPr algn="l" eaLnBrk="1" latinLnBrk="0" hangingPunct="1">
              <a:defRPr kumimoji="0" sz="1200">
                <a:solidFill>
                  <a:schemeClr val="tx2">
                    <a:shade val="90000"/>
                  </a:schemeClr>
                </a:solidFill>
              </a:defRPr>
            </a:lvl1pPr>
          </a:lstStyle>
          <a:p>
            <a:pPr>
              <a:defRPr/>
            </a:pPr>
            <a:r>
              <a:rPr lang="en-US"/>
              <a:t>16-Oct-09</a:t>
            </a:r>
            <a:endParaRPr lang="en-US">
              <a:solidFill>
                <a:schemeClr val="tx1">
                  <a:shade val="50000"/>
                </a:schemeClr>
              </a:solidFill>
            </a:endParaRPr>
          </a:p>
        </p:txBody>
      </p:sp>
    </p:spTree>
    <p:extLst>
      <p:ext uri="{BB962C8B-B14F-4D97-AF65-F5344CB8AC3E}">
        <p14:creationId xmlns:p14="http://schemas.microsoft.com/office/powerpoint/2010/main" val="38426934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andard layout + signature">
    <p:spTree>
      <p:nvGrpSpPr>
        <p:cNvPr id="1" name=""/>
        <p:cNvGrpSpPr/>
        <p:nvPr/>
      </p:nvGrpSpPr>
      <p:grpSpPr>
        <a:xfrm>
          <a:off x="0" y="0"/>
          <a:ext cx="0" cy="0"/>
          <a:chOff x="0" y="0"/>
          <a:chExt cx="0" cy="0"/>
        </a:xfrm>
      </p:grpSpPr>
      <p:sp>
        <p:nvSpPr>
          <p:cNvPr id="6"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dirty="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dirty="0"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1441614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wo columns + signature">
    <p:spTree>
      <p:nvGrpSpPr>
        <p:cNvPr id="1" name=""/>
        <p:cNvGrpSpPr/>
        <p:nvPr/>
      </p:nvGrpSpPr>
      <p:grpSpPr>
        <a:xfrm>
          <a:off x="0" y="0"/>
          <a:ext cx="0" cy="0"/>
          <a:chOff x="0" y="0"/>
          <a:chExt cx="0" cy="0"/>
        </a:xfrm>
      </p:grpSpPr>
      <p:sp>
        <p:nvSpPr>
          <p:cNvPr id="7"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918329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with callout + signature">
    <p:spTree>
      <p:nvGrpSpPr>
        <p:cNvPr id="1" name=""/>
        <p:cNvGrpSpPr/>
        <p:nvPr/>
      </p:nvGrpSpPr>
      <p:grpSpPr>
        <a:xfrm>
          <a:off x="0" y="0"/>
          <a:ext cx="0" cy="0"/>
          <a:chOff x="0" y="0"/>
          <a:chExt cx="0" cy="0"/>
        </a:xfrm>
      </p:grpSpPr>
      <p:sp>
        <p:nvSpPr>
          <p:cNvPr id="11" name="ZoneTexte 5"/>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2210556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tandard layout V3-2 + signature">
    <p:spTree>
      <p:nvGrpSpPr>
        <p:cNvPr id="1" name=""/>
        <p:cNvGrpSpPr/>
        <p:nvPr/>
      </p:nvGrpSpPr>
      <p:grpSpPr>
        <a:xfrm>
          <a:off x="0" y="0"/>
          <a:ext cx="0" cy="0"/>
          <a:chOff x="0" y="0"/>
          <a:chExt cx="0" cy="0"/>
        </a:xfrm>
      </p:grpSpPr>
      <p:sp>
        <p:nvSpPr>
          <p:cNvPr id="5" name="Rectangle 4"/>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0"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8"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805046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s V3-2 + signature">
    <p:spTree>
      <p:nvGrpSpPr>
        <p:cNvPr id="1" name=""/>
        <p:cNvGrpSpPr/>
        <p:nvPr/>
      </p:nvGrpSpPr>
      <p:grpSpPr>
        <a:xfrm>
          <a:off x="0" y="0"/>
          <a:ext cx="0" cy="0"/>
          <a:chOff x="0" y="0"/>
          <a:chExt cx="0" cy="0"/>
        </a:xfrm>
      </p:grpSpPr>
      <p:sp>
        <p:nvSpPr>
          <p:cNvPr id="6" name="Rectangle 5"/>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61171734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s V3-2 with callout + signature">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2" name="Rectangle 11"/>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6" name="ZoneTexte 7"/>
          <p:cNvSpPr txBox="1">
            <a:spLocks noChangeArrowheads="1"/>
          </p:cNvSpPr>
          <p:nvPr userDrawn="1"/>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6298805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11" name="Espace réservé du contenu 7"/>
          <p:cNvSpPr>
            <a:spLocks noGrp="1"/>
          </p:cNvSpPr>
          <p:nvPr>
            <p:ph sz="quarter" idx="17"/>
          </p:nvPr>
        </p:nvSpPr>
        <p:spPr>
          <a:xfrm>
            <a:off x="162630" y="1703170"/>
            <a:ext cx="8727371"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3"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4"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55441117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12" name="Espace réservé du contenu 7"/>
          <p:cNvSpPr>
            <a:spLocks noGrp="1"/>
          </p:cNvSpPr>
          <p:nvPr>
            <p:ph sz="quarter" idx="11"/>
          </p:nvPr>
        </p:nvSpPr>
        <p:spPr>
          <a:xfrm>
            <a:off x="4725493" y="1703170"/>
            <a:ext cx="4064000"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3" name="Espace réservé du contenu 7"/>
          <p:cNvSpPr>
            <a:spLocks noGrp="1"/>
          </p:cNvSpPr>
          <p:nvPr>
            <p:ph sz="quarter" idx="17"/>
          </p:nvPr>
        </p:nvSpPr>
        <p:spPr>
          <a:xfrm>
            <a:off x="162630" y="1703170"/>
            <a:ext cx="4317999" cy="431239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4"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5"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5504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s with callout">
    <p:spTree>
      <p:nvGrpSpPr>
        <p:cNvPr id="1" name=""/>
        <p:cNvGrpSpPr/>
        <p:nvPr/>
      </p:nvGrpSpPr>
      <p:grpSpPr>
        <a:xfrm>
          <a:off x="0" y="0"/>
          <a:ext cx="0" cy="0"/>
          <a:chOff x="0" y="0"/>
          <a:chExt cx="0" cy="0"/>
        </a:xfrm>
      </p:grpSpPr>
      <p:sp>
        <p:nvSpPr>
          <p:cNvPr id="5" name="Espace réservé du texte 3"/>
          <p:cNvSpPr>
            <a:spLocks noGrp="1"/>
          </p:cNvSpPr>
          <p:nvPr>
            <p:ph type="body" sz="quarter" idx="15"/>
          </p:nvPr>
        </p:nvSpPr>
        <p:spPr>
          <a:xfrm>
            <a:off x="170181" y="526242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6" name="Espace réservé du texte 3"/>
          <p:cNvSpPr>
            <a:spLocks noGrp="1"/>
          </p:cNvSpPr>
          <p:nvPr>
            <p:ph type="body" sz="quarter" idx="16"/>
          </p:nvPr>
        </p:nvSpPr>
        <p:spPr>
          <a:xfrm>
            <a:off x="4743768" y="526242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7" name="Espace réservé du contenu 7"/>
          <p:cNvSpPr>
            <a:spLocks noGrp="1"/>
          </p:cNvSpPr>
          <p:nvPr>
            <p:ph sz="quarter" idx="11"/>
          </p:nvPr>
        </p:nvSpPr>
        <p:spPr>
          <a:xfrm>
            <a:off x="4725493" y="1703169"/>
            <a:ext cx="4064000"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8" name="Espace réservé du contenu 7"/>
          <p:cNvSpPr>
            <a:spLocks noGrp="1"/>
          </p:cNvSpPr>
          <p:nvPr>
            <p:ph sz="quarter" idx="17"/>
          </p:nvPr>
        </p:nvSpPr>
        <p:spPr>
          <a:xfrm>
            <a:off x="162630" y="1703169"/>
            <a:ext cx="4317999" cy="3163048"/>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0"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473220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End + signature">
    <p:spTree>
      <p:nvGrpSpPr>
        <p:cNvPr id="1" name=""/>
        <p:cNvGrpSpPr/>
        <p:nvPr/>
      </p:nvGrpSpPr>
      <p:grpSpPr>
        <a:xfrm>
          <a:off x="0" y="0"/>
          <a:ext cx="0" cy="0"/>
          <a:chOff x="0" y="0"/>
          <a:chExt cx="0" cy="0"/>
        </a:xfrm>
      </p:grpSpPr>
      <p:pic>
        <p:nvPicPr>
          <p:cNvPr id="2" name="Image 1" descr=" I - PowerPoint Fi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Rectangle 3"/>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ZoneTexte 5"/>
          <p:cNvSpPr txBox="1">
            <a:spLocks noChangeArrowheads="1"/>
          </p:cNvSpPr>
          <p:nvPr/>
        </p:nvSpPr>
        <p:spPr bwMode="auto">
          <a:xfrm>
            <a:off x="169863" y="6305550"/>
            <a:ext cx="3124200"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defRPr/>
            </a:pPr>
            <a:r>
              <a:rPr lang="fr-FR" altLang="fr-FR" sz="700" smtClean="0">
                <a:latin typeface="Verdana" panose="020B0604030504040204" pitchFamily="34" charset="0"/>
                <a:ea typeface="Verdana" panose="020B0604030504040204" pitchFamily="34" charset="0"/>
                <a:cs typeface="Verdana" panose="020B0604030504040204" pitchFamily="34" charset="0"/>
              </a:rPr>
              <a:t>Auteur - Date</a:t>
            </a:r>
          </a:p>
        </p:txBody>
      </p:sp>
      <p:pic>
        <p:nvPicPr>
          <p:cNvPr id="7" name="Imag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ZoneTexte 7"/>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8A16F56E-FF0E-4EBD-9098-8E5F5EA97760}"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pic>
        <p:nvPicPr>
          <p:cNvPr id="9" name="Image 8" descr=" I - PowerPoint Fin_Texte.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3525" y="2811463"/>
            <a:ext cx="3011488"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95768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tandard layout V3-2">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9" name="Rectangle 8"/>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Espace réservé du contenu 7"/>
          <p:cNvSpPr>
            <a:spLocks noGrp="1"/>
          </p:cNvSpPr>
          <p:nvPr>
            <p:ph sz="quarter" idx="17"/>
          </p:nvPr>
        </p:nvSpPr>
        <p:spPr>
          <a:xfrm>
            <a:off x="162630" y="1703170"/>
            <a:ext cx="8727371"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5"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6"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384853963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s V3-2">
    <p:spTree>
      <p:nvGrpSpPr>
        <p:cNvPr id="1" name=""/>
        <p:cNvGrpSpPr/>
        <p:nvPr/>
      </p:nvGrpSpPr>
      <p:grpSpPr>
        <a:xfrm>
          <a:off x="0" y="0"/>
          <a:ext cx="0" cy="0"/>
          <a:chOff x="0" y="0"/>
          <a:chExt cx="0" cy="0"/>
        </a:xfrm>
      </p:grpSpPr>
      <p:sp>
        <p:nvSpPr>
          <p:cNvPr id="7" name="Rectangle 6"/>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 name="Rectangle 7"/>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Espace réservé du contenu 7"/>
          <p:cNvSpPr>
            <a:spLocks noGrp="1"/>
          </p:cNvSpPr>
          <p:nvPr>
            <p:ph sz="quarter" idx="11"/>
          </p:nvPr>
        </p:nvSpPr>
        <p:spPr>
          <a:xfrm>
            <a:off x="4725493" y="1703170"/>
            <a:ext cx="4064000"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4" name="Espace réservé du contenu 7"/>
          <p:cNvSpPr>
            <a:spLocks noGrp="1"/>
          </p:cNvSpPr>
          <p:nvPr>
            <p:ph sz="quarter" idx="17"/>
          </p:nvPr>
        </p:nvSpPr>
        <p:spPr>
          <a:xfrm>
            <a:off x="162630" y="1703170"/>
            <a:ext cx="4317999" cy="3163047"/>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6"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9"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10878264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s V3-2 with callout">
    <p:spTree>
      <p:nvGrpSpPr>
        <p:cNvPr id="1" name=""/>
        <p:cNvGrpSpPr/>
        <p:nvPr/>
      </p:nvGrpSpPr>
      <p:grpSpPr>
        <a:xfrm>
          <a:off x="0" y="0"/>
          <a:ext cx="0" cy="0"/>
          <a:chOff x="0" y="0"/>
          <a:chExt cx="0" cy="0"/>
        </a:xfrm>
      </p:grpSpPr>
      <p:sp>
        <p:nvSpPr>
          <p:cNvPr id="8" name="Rectangle 7"/>
          <p:cNvSpPr/>
          <p:nvPr userDrawn="1"/>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Rectangle 14"/>
          <p:cNvSpPr/>
          <p:nvPr userDrawn="1"/>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Espace réservé du contenu 7"/>
          <p:cNvSpPr>
            <a:spLocks noGrp="1"/>
          </p:cNvSpPr>
          <p:nvPr>
            <p:ph sz="quarter" idx="11"/>
          </p:nvPr>
        </p:nvSpPr>
        <p:spPr>
          <a:xfrm>
            <a:off x="4725493" y="1703171"/>
            <a:ext cx="4064000"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9" name="Espace réservé du texte 3"/>
          <p:cNvSpPr>
            <a:spLocks noGrp="1"/>
          </p:cNvSpPr>
          <p:nvPr>
            <p:ph type="body" sz="quarter" idx="15"/>
          </p:nvPr>
        </p:nvSpPr>
        <p:spPr>
          <a:xfrm>
            <a:off x="170181" y="4665546"/>
            <a:ext cx="4401819"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3" name="Espace réservé du texte 3"/>
          <p:cNvSpPr>
            <a:spLocks noGrp="1"/>
          </p:cNvSpPr>
          <p:nvPr>
            <p:ph type="body" sz="quarter" idx="16"/>
          </p:nvPr>
        </p:nvSpPr>
        <p:spPr>
          <a:xfrm>
            <a:off x="4743768" y="4665546"/>
            <a:ext cx="4146233" cy="328733"/>
          </a:xfrm>
          <a:prstGeom prst="rect">
            <a:avLst/>
          </a:prstGeom>
        </p:spPr>
        <p:txBody>
          <a:bodyPr/>
          <a:lstStyle>
            <a:lvl1pPr marL="0" indent="0">
              <a:buNone/>
              <a:defRPr sz="800">
                <a:latin typeface="Verdana"/>
                <a:cs typeface="Verdana"/>
              </a:defRPr>
            </a:lvl1pPr>
          </a:lstStyle>
          <a:p>
            <a:pPr lvl="0"/>
            <a:r>
              <a:rPr lang="fr-FR" smtClean="0"/>
              <a:t>Modifiez les styles du texte du masque</a:t>
            </a:r>
          </a:p>
        </p:txBody>
      </p:sp>
      <p:sp>
        <p:nvSpPr>
          <p:cNvPr id="14" name="Espace réservé du contenu 7"/>
          <p:cNvSpPr>
            <a:spLocks noGrp="1"/>
          </p:cNvSpPr>
          <p:nvPr>
            <p:ph sz="quarter" idx="17"/>
          </p:nvPr>
        </p:nvSpPr>
        <p:spPr>
          <a:xfrm>
            <a:off x="162630" y="1703171"/>
            <a:ext cx="4317999" cy="2779501"/>
          </a:xfrm>
          <a:prstGeom prst="rect">
            <a:avLst/>
          </a:prstGeom>
        </p:spPr>
        <p:txBody>
          <a:bodyPr vert="horz"/>
          <a:lstStyle>
            <a:lvl1pPr marL="182563" indent="-182563">
              <a:defRPr sz="2400" b="0" i="0">
                <a:latin typeface="Verdana"/>
                <a:cs typeface="Verdana"/>
              </a:defRPr>
            </a:lvl1pPr>
            <a:lvl2pPr marL="355600" indent="-173038">
              <a:buSzPct val="50000"/>
              <a:defRPr sz="1600" b="0" i="0">
                <a:latin typeface="Verdana"/>
                <a:cs typeface="Verdana"/>
              </a:defRPr>
            </a:lvl2pPr>
            <a:lvl3pPr marL="539750" indent="-184150">
              <a:buSzPct val="50000"/>
              <a:buFont typeface="Wingdings" charset="2"/>
              <a:buChar char="§"/>
              <a:defRPr sz="1400" b="0" i="0">
                <a:latin typeface="Verdana"/>
                <a:cs typeface="Verdana"/>
              </a:defRPr>
            </a:lvl3pPr>
            <a:lvl4pPr marL="722313" indent="-182563">
              <a:buSzPct val="50000"/>
              <a:buFont typeface="Courier New"/>
              <a:buChar char="o"/>
              <a:defRPr sz="1100" b="0" i="0">
                <a:latin typeface="Verdana"/>
                <a:cs typeface="Verdana"/>
              </a:defRPr>
            </a:lvl4pPr>
            <a:lvl5pPr>
              <a:defRPr b="0" i="0">
                <a:latin typeface="Verdana"/>
                <a:cs typeface="Verdana"/>
              </a:defRPr>
            </a:lvl5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p:txBody>
      </p:sp>
      <p:sp>
        <p:nvSpPr>
          <p:cNvPr id="10" name="Espace réservé du texte 2"/>
          <p:cNvSpPr>
            <a:spLocks noGrp="1"/>
          </p:cNvSpPr>
          <p:nvPr>
            <p:ph type="body" sz="quarter" idx="18"/>
          </p:nvPr>
        </p:nvSpPr>
        <p:spPr>
          <a:xfrm>
            <a:off x="153493" y="205838"/>
            <a:ext cx="8727371" cy="731412"/>
          </a:xfrm>
          <a:prstGeom prst="rect">
            <a:avLst/>
          </a:prstGeom>
        </p:spPr>
        <p:txBody>
          <a:bodyPr vert="horz"/>
          <a:lstStyle>
            <a:lvl1pPr marL="0" indent="0">
              <a:buFontTx/>
              <a:buNone/>
              <a:defRPr b="0" i="0">
                <a:latin typeface="Verdana"/>
                <a:cs typeface="Verdana"/>
              </a:defRPr>
            </a:lvl1pPr>
          </a:lstStyle>
          <a:p>
            <a:pPr lvl="0"/>
            <a:r>
              <a:rPr lang="fr-FR" smtClean="0"/>
              <a:t>Modifiez les styles du texte du masque</a:t>
            </a:r>
          </a:p>
        </p:txBody>
      </p:sp>
      <p:sp>
        <p:nvSpPr>
          <p:cNvPr id="12" name="Espace réservé du texte 8"/>
          <p:cNvSpPr>
            <a:spLocks noGrp="1"/>
          </p:cNvSpPr>
          <p:nvPr>
            <p:ph type="body" sz="quarter" idx="20"/>
          </p:nvPr>
        </p:nvSpPr>
        <p:spPr>
          <a:xfrm>
            <a:off x="160191" y="913646"/>
            <a:ext cx="8720673" cy="475001"/>
          </a:xfrm>
          <a:prstGeom prst="rect">
            <a:avLst/>
          </a:prstGeom>
        </p:spPr>
        <p:txBody>
          <a:bodyPr vert="horz"/>
          <a:lstStyle>
            <a:lvl1pPr marL="0" indent="0">
              <a:buFontTx/>
              <a:buNone/>
              <a:defRPr sz="1400" b="0" i="0">
                <a:solidFill>
                  <a:schemeClr val="accent2"/>
                </a:solidFill>
                <a:latin typeface="Verdana"/>
                <a:cs typeface="Verdana"/>
              </a:defRPr>
            </a:lvl1pPr>
          </a:lstStyle>
          <a:p>
            <a:pPr lvl="0"/>
            <a:r>
              <a:rPr lang="fr-FR" smtClean="0"/>
              <a:t>Modifiez les styles du texte du masque</a:t>
            </a:r>
          </a:p>
        </p:txBody>
      </p:sp>
    </p:spTree>
    <p:extLst>
      <p:ext uri="{BB962C8B-B14F-4D97-AF65-F5344CB8AC3E}">
        <p14:creationId xmlns:p14="http://schemas.microsoft.com/office/powerpoint/2010/main" val="2121381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pic>
        <p:nvPicPr>
          <p:cNvPr id="4" name="Image 1" descr=" A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F59A395B-2945-4EA6-8B88-D370A77F5D46}"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2437560"/>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372344"/>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99123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 picture V1">
    <p:spTree>
      <p:nvGrpSpPr>
        <p:cNvPr id="1" name=""/>
        <p:cNvGrpSpPr/>
        <p:nvPr/>
      </p:nvGrpSpPr>
      <p:grpSpPr>
        <a:xfrm>
          <a:off x="0" y="0"/>
          <a:ext cx="0" cy="0"/>
          <a:chOff x="0" y="0"/>
          <a:chExt cx="0" cy="0"/>
        </a:xfrm>
      </p:grpSpPr>
      <p:pic>
        <p:nvPicPr>
          <p:cNvPr id="5" name="Image 1" descr=" C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0"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56600" y="6191250"/>
            <a:ext cx="52863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A526366-BC07-4AD7-AAF7-D720D2CEE605}"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spTree>
    <p:extLst>
      <p:ext uri="{BB962C8B-B14F-4D97-AF65-F5344CB8AC3E}">
        <p14:creationId xmlns:p14="http://schemas.microsoft.com/office/powerpoint/2010/main" val="3018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 picture V2">
    <p:spTree>
      <p:nvGrpSpPr>
        <p:cNvPr id="1" name=""/>
        <p:cNvGrpSpPr/>
        <p:nvPr/>
      </p:nvGrpSpPr>
      <p:grpSpPr>
        <a:xfrm>
          <a:off x="0" y="0"/>
          <a:ext cx="0" cy="0"/>
          <a:chOff x="0" y="0"/>
          <a:chExt cx="0" cy="0"/>
        </a:xfrm>
      </p:grpSpPr>
      <p:pic>
        <p:nvPicPr>
          <p:cNvPr id="5" name="Image 1" descr="D - PowerPoint Intro Blanche V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 name="Rectangle 6"/>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0"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11B6E8CC-5647-4E86-AA72-2467B57F7F14}"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11" name="Espace réservé pour une image  18"/>
          <p:cNvSpPr>
            <a:spLocks noGrp="1"/>
          </p:cNvSpPr>
          <p:nvPr>
            <p:ph type="pic" sz="quarter" idx="14"/>
          </p:nvPr>
        </p:nvSpPr>
        <p:spPr>
          <a:xfrm>
            <a:off x="0" y="0"/>
            <a:ext cx="9144000" cy="2999317"/>
          </a:xfrm>
          <a:prstGeom prst="rect">
            <a:avLst/>
          </a:prstGeom>
          <a:solidFill>
            <a:schemeClr val="bg1">
              <a:lumMod val="95000"/>
            </a:schemeClr>
          </a:solidFill>
        </p:spPr>
        <p:txBody>
          <a:bodyPr lIns="91437" tIns="45718" rIns="91437" bIns="45718"/>
          <a:lstStyle>
            <a:lvl1pPr>
              <a:buNone/>
              <a:defRPr sz="1400">
                <a:solidFill>
                  <a:schemeClr val="bg1">
                    <a:lumMod val="85000"/>
                  </a:schemeClr>
                </a:solidFill>
              </a:defRPr>
            </a:lvl1pPr>
          </a:lstStyle>
          <a:p>
            <a:pPr lvl="0"/>
            <a:r>
              <a:rPr lang="fr-FR" noProof="0" smtClean="0"/>
              <a:t>Cliquez sur l'icône pour ajouter une image</a:t>
            </a:r>
            <a:endParaRPr lang="en-US" noProof="0" dirty="0"/>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1780616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Image 1" descr=" B - PowerPoint Intercalaire.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5145088"/>
            <a:ext cx="9136063" cy="8699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 name="Rectangle 5"/>
          <p:cNvSpPr/>
          <p:nvPr/>
        </p:nvSpPr>
        <p:spPr>
          <a:xfrm>
            <a:off x="0" y="5462588"/>
            <a:ext cx="9136063" cy="552450"/>
          </a:xfrm>
          <a:prstGeom prst="rect">
            <a:avLst/>
          </a:prstGeom>
          <a:solidFill>
            <a:schemeClr val="tx2">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7" name="Imag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Imag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ZoneTexte 6"/>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74BC2C1A-56ED-45EA-8F0B-5D8A1E1AEAD4}"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
        <p:nvSpPr>
          <p:cNvPr id="8" name="Title 1"/>
          <p:cNvSpPr>
            <a:spLocks noGrp="1"/>
          </p:cNvSpPr>
          <p:nvPr>
            <p:ph type="ctrTitle"/>
          </p:nvPr>
        </p:nvSpPr>
        <p:spPr>
          <a:xfrm>
            <a:off x="227014" y="3033509"/>
            <a:ext cx="8673872" cy="738664"/>
          </a:xfrm>
          <a:prstGeom prst="rect">
            <a:avLst/>
          </a:prstGeom>
        </p:spPr>
        <p:txBody>
          <a:bodyPr lIns="0" tIns="0" rIns="0" bIns="0" anchor="ctr" anchorCtr="0">
            <a:noAutofit/>
          </a:bodyPr>
          <a:lstStyle>
            <a:lvl1pPr marL="0" indent="0" algn="l">
              <a:buFont typeface="Arial"/>
              <a:buNone/>
              <a:defRPr sz="3600" b="0" i="0">
                <a:solidFill>
                  <a:schemeClr val="tx1"/>
                </a:solidFill>
                <a:latin typeface="Verdana"/>
                <a:cs typeface="Verdana"/>
              </a:defRPr>
            </a:lvl1pPr>
          </a:lstStyle>
          <a:p>
            <a:r>
              <a:rPr lang="fr-FR" smtClean="0"/>
              <a:t>Modifiez le style du titre</a:t>
            </a:r>
            <a:endParaRPr lang="en-US" dirty="0"/>
          </a:p>
        </p:txBody>
      </p:sp>
      <p:sp>
        <p:nvSpPr>
          <p:cNvPr id="9" name="Subtitle 2"/>
          <p:cNvSpPr>
            <a:spLocks noGrp="1"/>
          </p:cNvSpPr>
          <p:nvPr>
            <p:ph type="subTitle" idx="1"/>
          </p:nvPr>
        </p:nvSpPr>
        <p:spPr>
          <a:xfrm>
            <a:off x="252415" y="3968293"/>
            <a:ext cx="8673872" cy="287259"/>
          </a:xfrm>
          <a:prstGeom prst="rect">
            <a:avLst/>
          </a:prstGeom>
        </p:spPr>
        <p:txBody>
          <a:bodyPr lIns="0" tIns="0" rIns="0" bIns="0">
            <a:noAutofit/>
          </a:bodyPr>
          <a:lstStyle>
            <a:lvl1pPr marL="0" indent="0" algn="l">
              <a:buNone/>
              <a:defRPr sz="1400" b="0" i="0" baseline="0">
                <a:solidFill>
                  <a:schemeClr val="accent2"/>
                </a:solidFill>
                <a:latin typeface="Verdana"/>
                <a:cs typeface="Verdana"/>
              </a:defRPr>
            </a:lvl1pPr>
            <a:lvl2pPr marL="457184" indent="0" algn="ctr">
              <a:buNone/>
              <a:defRPr>
                <a:solidFill>
                  <a:schemeClr val="tx1">
                    <a:tint val="75000"/>
                  </a:schemeClr>
                </a:solidFill>
              </a:defRPr>
            </a:lvl2pPr>
            <a:lvl3pPr marL="914367" indent="0" algn="ctr">
              <a:buNone/>
              <a:defRPr>
                <a:solidFill>
                  <a:schemeClr val="tx1">
                    <a:tint val="75000"/>
                  </a:schemeClr>
                </a:solidFill>
              </a:defRPr>
            </a:lvl3pPr>
            <a:lvl4pPr marL="1371552" indent="0" algn="ctr">
              <a:buNone/>
              <a:defRPr>
                <a:solidFill>
                  <a:schemeClr val="tx1">
                    <a:tint val="75000"/>
                  </a:schemeClr>
                </a:solidFill>
              </a:defRPr>
            </a:lvl4pPr>
            <a:lvl5pPr marL="1828736" indent="0" algn="ctr">
              <a:buNone/>
              <a:defRPr>
                <a:solidFill>
                  <a:schemeClr val="tx1">
                    <a:tint val="75000"/>
                  </a:schemeClr>
                </a:solidFill>
              </a:defRPr>
            </a:lvl5pPr>
            <a:lvl6pPr marL="2285919" indent="0" algn="ctr">
              <a:buNone/>
              <a:defRPr>
                <a:solidFill>
                  <a:schemeClr val="tx1">
                    <a:tint val="75000"/>
                  </a:schemeClr>
                </a:solidFill>
              </a:defRPr>
            </a:lvl6pPr>
            <a:lvl7pPr marL="2743103" indent="0" algn="ctr">
              <a:buNone/>
              <a:defRPr>
                <a:solidFill>
                  <a:schemeClr val="tx1">
                    <a:tint val="75000"/>
                  </a:schemeClr>
                </a:solidFill>
              </a:defRPr>
            </a:lvl7pPr>
            <a:lvl8pPr marL="3200287" indent="0" algn="ctr">
              <a:buNone/>
              <a:defRPr>
                <a:solidFill>
                  <a:schemeClr val="tx1">
                    <a:tint val="75000"/>
                  </a:schemeClr>
                </a:solidFill>
              </a:defRPr>
            </a:lvl8pPr>
            <a:lvl9pPr marL="3657471" indent="0" algn="ctr">
              <a:buNone/>
              <a:defRPr>
                <a:solidFill>
                  <a:schemeClr val="tx1">
                    <a:tint val="75000"/>
                  </a:schemeClr>
                </a:solidFill>
              </a:defRPr>
            </a:lvl9pPr>
          </a:lstStyle>
          <a:p>
            <a:r>
              <a:rPr lang="fr-FR" smtClean="0"/>
              <a:t>Modifiez le style des sous-titres du masque</a:t>
            </a:r>
            <a:endParaRPr lang="en-US" dirty="0"/>
          </a:p>
        </p:txBody>
      </p:sp>
    </p:spTree>
    <p:extLst>
      <p:ext uri="{BB962C8B-B14F-4D97-AF65-F5344CB8AC3E}">
        <p14:creationId xmlns:p14="http://schemas.microsoft.com/office/powerpoint/2010/main" val="2872605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image" Target="../media/image6.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3.emf"/><Relationship Id="rId2" Type="http://schemas.openxmlformats.org/officeDocument/2006/relationships/slideLayout" Target="../slideLayouts/slideLayout14.xml"/><Relationship Id="rId16"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image" Target="../media/image5.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image" Target="../media/image3.emf"/><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2.emf"/><Relationship Id="rId2" Type="http://schemas.openxmlformats.org/officeDocument/2006/relationships/slideLayout" Target="../slideLayouts/slideLayout28.xml"/><Relationship Id="rId16" Type="http://schemas.openxmlformats.org/officeDocument/2006/relationships/image" Target="../media/image13.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theme" Target="../theme/theme4.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6" Type="http://schemas.openxmlformats.org/officeDocument/2006/relationships/image" Target="../media/image3.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image" Target="../media/image2.emf"/><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image" Target="../media/image14.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812" r:id="rId1"/>
    <p:sldLayoutId id="2147484813" r:id="rId2"/>
    <p:sldLayoutId id="2147484814" r:id="rId3"/>
    <p:sldLayoutId id="2147484815" r:id="rId4"/>
    <p:sldLayoutId id="2147484816" r:id="rId5"/>
    <p:sldLayoutId id="2147484817" r:id="rId6"/>
    <p:sldLayoutId id="2147484818" r:id="rId7"/>
    <p:sldLayoutId id="2147484819" r:id="rId8"/>
    <p:sldLayoutId id="2147484820" r:id="rId9"/>
    <p:sldLayoutId id="2147484821" r:id="rId10"/>
    <p:sldLayoutId id="2147484822" r:id="rId11"/>
    <p:sldLayoutId id="2147484823" r:id="rId12"/>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Image 14"/>
          <p:cNvPicPr>
            <a:picLocks noChangeAspect="1"/>
          </p:cNvPicPr>
          <p:nvPr/>
        </p:nvPicPr>
        <p:blipFill>
          <a:blip r:embed="rId16">
            <a:extLst>
              <a:ext uri="{28A0092B-C50C-407E-A947-70E740481C1C}">
                <a14:useLocalDpi xmlns:a14="http://schemas.microsoft.com/office/drawing/2010/main" val="0"/>
              </a:ext>
            </a:extLst>
          </a:blip>
          <a:stretch>
            <a:fillRect/>
          </a:stretch>
        </p:blipFill>
        <p:spPr bwMode="auto">
          <a:xfrm>
            <a:off x="1460" y="0"/>
            <a:ext cx="913790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Image 12"/>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 descr="C:\Users\BUSI\Documents\Bastille\NoBugs Talk\ILL_logo-web.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8356600" y="6191250"/>
            <a:ext cx="582015" cy="508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 descr="C:\Users\BUSI\Documents\Bastille\Autumun 2016 Conference Poster\Mantid_Logo_with_icon.png"/>
          <p:cNvPicPr>
            <a:picLocks noChangeAspect="1" noChangeArrowheads="1"/>
          </p:cNvPicPr>
          <p:nvPr userDrawn="1"/>
        </p:nvPicPr>
        <p:blipFill>
          <a:blip r:embed="rId19" cstate="print">
            <a:extLst>
              <a:ext uri="{28A0092B-C50C-407E-A947-70E740481C1C}">
                <a14:useLocalDpi xmlns:a14="http://schemas.microsoft.com/office/drawing/2010/main" val="0"/>
              </a:ext>
            </a:extLst>
          </a:blip>
          <a:srcRect/>
          <a:stretch>
            <a:fillRect/>
          </a:stretch>
        </p:blipFill>
        <p:spPr bwMode="auto">
          <a:xfrm>
            <a:off x="107504" y="6144608"/>
            <a:ext cx="1080120" cy="601284"/>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824" r:id="rId1"/>
    <p:sldLayoutId id="2147484825" r:id="rId2"/>
    <p:sldLayoutId id="2147484826" r:id="rId3"/>
    <p:sldLayoutId id="2147484827" r:id="rId4"/>
    <p:sldLayoutId id="2147484828" r:id="rId5"/>
    <p:sldLayoutId id="2147484829" r:id="rId6"/>
    <p:sldLayoutId id="2147484803" r:id="rId7"/>
    <p:sldLayoutId id="2147484804" r:id="rId8"/>
    <p:sldLayoutId id="2147484805" r:id="rId9"/>
    <p:sldLayoutId id="2147484830" r:id="rId10"/>
    <p:sldLayoutId id="2147484831" r:id="rId11"/>
    <p:sldLayoutId id="2147484832" r:id="rId12"/>
    <p:sldLayoutId id="2147484833" r:id="rId13"/>
    <p:sldLayoutId id="2147484834" r:id="rId14"/>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Image 12" descr=" G - PowerPoint Slides V2.jp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Image 9"/>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8491538" y="6191250"/>
            <a:ext cx="393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Image 10"/>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ZoneTexte 11"/>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A0D4B98D-0AEC-4C8B-B23A-C5129C2CCDB4}"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Tree>
  </p:cSld>
  <p:clrMap bg1="lt1" tx1="dk1" bg2="lt2" tx2="dk2" accent1="accent1" accent2="accent2" accent3="accent3" accent4="accent4" accent5="accent5" accent6="accent6" hlink="hlink" folHlink="folHlink"/>
  <p:sldLayoutIdLst>
    <p:sldLayoutId id="2147484835" r:id="rId1"/>
    <p:sldLayoutId id="2147484836" r:id="rId2"/>
    <p:sldLayoutId id="2147484837" r:id="rId3"/>
    <p:sldLayoutId id="2147484838" r:id="rId4"/>
    <p:sldLayoutId id="2147484839" r:id="rId5"/>
    <p:sldLayoutId id="2147484840" r:id="rId6"/>
    <p:sldLayoutId id="2147484806" r:id="rId7"/>
    <p:sldLayoutId id="2147484807" r:id="rId8"/>
    <p:sldLayoutId id="2147484808" r:id="rId9"/>
    <p:sldLayoutId id="2147484841" r:id="rId10"/>
    <p:sldLayoutId id="2147484842" r:id="rId11"/>
    <p:sldLayoutId id="2147484843" r:id="rId12"/>
    <p:sldLayoutId id="2147484844" r:id="rId13"/>
    <p:sldLayoutId id="2147484845" r:id="rId14"/>
  </p:sldLayoutIdLst>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Image 12" descr=" F - PowerPoint Slides V3.jp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08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Image 9"/>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8356600" y="6185042"/>
            <a:ext cx="528638" cy="521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6" name="Image 10"/>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4724400" y="6270625"/>
            <a:ext cx="36322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ZoneTexte 11"/>
          <p:cNvSpPr txBox="1">
            <a:spLocks noChangeArrowheads="1"/>
          </p:cNvSpPr>
          <p:nvPr/>
        </p:nvSpPr>
        <p:spPr bwMode="auto">
          <a:xfrm>
            <a:off x="8826500" y="6294438"/>
            <a:ext cx="42703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fld id="{C244B9F3-59C7-4DD3-8554-B627FC3EFCCC}" type="slidenum">
              <a:rPr lang="fr-FR" altLang="fr-FR" sz="700">
                <a:solidFill>
                  <a:schemeClr val="accent1"/>
                </a:solidFill>
                <a:latin typeface="Verdana Bold"/>
                <a:ea typeface="Verdana Bold"/>
                <a:cs typeface="Verdana Bold"/>
              </a:rPr>
              <a:pPr/>
              <a:t>‹#›</a:t>
            </a:fld>
            <a:endParaRPr lang="fr-FR" altLang="fr-FR" sz="700">
              <a:solidFill>
                <a:schemeClr val="accent1"/>
              </a:solidFill>
              <a:latin typeface="Verdana Bold"/>
              <a:ea typeface="Verdana Bold"/>
              <a:cs typeface="Verdana Bold"/>
            </a:endParaRPr>
          </a:p>
        </p:txBody>
      </p:sp>
    </p:spTree>
  </p:cSld>
  <p:clrMap bg1="lt1" tx1="dk1" bg2="lt2" tx2="dk2" accent1="accent1" accent2="accent2" accent3="accent3" accent4="accent4" accent5="accent5" accent6="accent6" hlink="hlink" folHlink="folHlink"/>
  <p:sldLayoutIdLst>
    <p:sldLayoutId id="2147484846" r:id="rId1"/>
    <p:sldLayoutId id="2147484847" r:id="rId2"/>
    <p:sldLayoutId id="2147484848" r:id="rId3"/>
    <p:sldLayoutId id="2147484849" r:id="rId4"/>
    <p:sldLayoutId id="2147484850" r:id="rId5"/>
    <p:sldLayoutId id="2147484851" r:id="rId6"/>
    <p:sldLayoutId id="2147484809" r:id="rId7"/>
    <p:sldLayoutId id="2147484810" r:id="rId8"/>
    <p:sldLayoutId id="2147484811" r:id="rId9"/>
    <p:sldLayoutId id="2147484852" r:id="rId10"/>
    <p:sldLayoutId id="2147484853" r:id="rId11"/>
    <p:sldLayoutId id="2147484854" r:id="rId12"/>
  </p:sldLayoutIdLst>
  <p:timing>
    <p:tnLst>
      <p:par>
        <p:cTn id="1" dur="indefinite" restart="never" nodeType="tmRoot"/>
      </p:par>
    </p:tnLst>
  </p:timing>
  <p:txStyles>
    <p:titleStyle>
      <a:lvl1pPr algn="ctr" defTabSz="457200" rtl="0" eaLnBrk="0" fontAlgn="base" hangingPunct="0">
        <a:spcBef>
          <a:spcPct val="0"/>
        </a:spcBef>
        <a:spcAft>
          <a:spcPct val="0"/>
        </a:spcAft>
        <a:defRPr sz="4400" kern="1200">
          <a:solidFill>
            <a:schemeClr val="tx1"/>
          </a:solidFill>
          <a:latin typeface="+mj-lt"/>
          <a:ea typeface="+mj-ea"/>
          <a:cs typeface="+mj-cs"/>
        </a:defRPr>
      </a:lvl1pPr>
      <a:lvl2pPr algn="ctr" defTabSz="457200" rtl="0" eaLnBrk="0" fontAlgn="base" hangingPunct="0">
        <a:spcBef>
          <a:spcPct val="0"/>
        </a:spcBef>
        <a:spcAft>
          <a:spcPct val="0"/>
        </a:spcAft>
        <a:defRPr sz="4400">
          <a:solidFill>
            <a:schemeClr val="tx1"/>
          </a:solidFill>
          <a:latin typeface="Calibri" panose="020F0502020204030204" pitchFamily="34" charset="0"/>
        </a:defRPr>
      </a:lvl2pPr>
      <a:lvl3pPr algn="ctr" defTabSz="457200" rtl="0" eaLnBrk="0" fontAlgn="base" hangingPunct="0">
        <a:spcBef>
          <a:spcPct val="0"/>
        </a:spcBef>
        <a:spcAft>
          <a:spcPct val="0"/>
        </a:spcAft>
        <a:defRPr sz="4400">
          <a:solidFill>
            <a:schemeClr val="tx1"/>
          </a:solidFill>
          <a:latin typeface="Calibri" panose="020F0502020204030204" pitchFamily="34" charset="0"/>
        </a:defRPr>
      </a:lvl3pPr>
      <a:lvl4pPr algn="ctr" defTabSz="457200" rtl="0" eaLnBrk="0" fontAlgn="base" hangingPunct="0">
        <a:spcBef>
          <a:spcPct val="0"/>
        </a:spcBef>
        <a:spcAft>
          <a:spcPct val="0"/>
        </a:spcAft>
        <a:defRPr sz="4400">
          <a:solidFill>
            <a:schemeClr val="tx1"/>
          </a:solidFill>
          <a:latin typeface="Calibri" panose="020F0502020204030204" pitchFamily="34" charset="0"/>
        </a:defRPr>
      </a:lvl4pPr>
      <a:lvl5pPr algn="ctr" defTabSz="457200" rtl="0" eaLnBrk="0" fontAlgn="base" hangingPunct="0">
        <a:spcBef>
          <a:spcPct val="0"/>
        </a:spcBef>
        <a:spcAft>
          <a:spcPct val="0"/>
        </a:spcAft>
        <a:defRPr sz="4400">
          <a:solidFill>
            <a:schemeClr val="tx1"/>
          </a:solidFill>
          <a:latin typeface="Calibri" panose="020F0502020204030204" pitchFamily="34" charset="0"/>
        </a:defRPr>
      </a:lvl5pPr>
      <a:lvl6pPr marL="457200" algn="ctr" defTabSz="457200" rtl="0" fontAlgn="base">
        <a:spcBef>
          <a:spcPct val="0"/>
        </a:spcBef>
        <a:spcAft>
          <a:spcPct val="0"/>
        </a:spcAft>
        <a:defRPr sz="4400">
          <a:solidFill>
            <a:schemeClr val="tx1"/>
          </a:solidFill>
          <a:latin typeface="Calibri" panose="020F0502020204030204" pitchFamily="34" charset="0"/>
        </a:defRPr>
      </a:lvl6pPr>
      <a:lvl7pPr marL="914400" algn="ctr" defTabSz="457200" rtl="0" fontAlgn="base">
        <a:spcBef>
          <a:spcPct val="0"/>
        </a:spcBef>
        <a:spcAft>
          <a:spcPct val="0"/>
        </a:spcAft>
        <a:defRPr sz="4400">
          <a:solidFill>
            <a:schemeClr val="tx1"/>
          </a:solidFill>
          <a:latin typeface="Calibri" panose="020F0502020204030204" pitchFamily="34" charset="0"/>
        </a:defRPr>
      </a:lvl7pPr>
      <a:lvl8pPr marL="1371600" algn="ctr" defTabSz="457200" rtl="0" fontAlgn="base">
        <a:spcBef>
          <a:spcPct val="0"/>
        </a:spcBef>
        <a:spcAft>
          <a:spcPct val="0"/>
        </a:spcAft>
        <a:defRPr sz="4400">
          <a:solidFill>
            <a:schemeClr val="tx1"/>
          </a:solidFill>
          <a:latin typeface="Calibri" panose="020F0502020204030204" pitchFamily="34" charset="0"/>
        </a:defRPr>
      </a:lvl8pPr>
      <a:lvl9pPr marL="1828800" algn="ctr" defTabSz="457200"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0.jpeg"/><Relationship Id="rId11" Type="http://schemas.openxmlformats.org/officeDocument/2006/relationships/image" Target="../media/image25.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gif"/><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36.png"/><Relationship Id="rId5" Type="http://schemas.openxmlformats.org/officeDocument/2006/relationships/image" Target="../media/image24.png"/><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GB" b="1" dirty="0">
                <a:latin typeface="Cambria" panose="02040503050406030204" pitchFamily="18" charset="0"/>
              </a:rPr>
              <a:t>The ILL Joins the </a:t>
            </a:r>
            <a:r>
              <a:rPr lang="en-GB" b="1" dirty="0" err="1">
                <a:latin typeface="Cambria" panose="02040503050406030204" pitchFamily="18" charset="0"/>
              </a:rPr>
              <a:t>Mantid</a:t>
            </a:r>
            <a:r>
              <a:rPr lang="en-GB" b="1" dirty="0">
                <a:latin typeface="Cambria" panose="02040503050406030204" pitchFamily="18" charset="0"/>
              </a:rPr>
              <a:t> </a:t>
            </a:r>
            <a:r>
              <a:rPr lang="en-GB" b="1" dirty="0" smtClean="0">
                <a:latin typeface="Cambria" panose="02040503050406030204" pitchFamily="18" charset="0"/>
              </a:rPr>
              <a:t>Project</a:t>
            </a:r>
            <a:endParaRPr lang="en-GB" b="1" dirty="0">
              <a:latin typeface="Cambria" panose="02040503050406030204" pitchFamily="18" charset="0"/>
            </a:endParaRPr>
          </a:p>
        </p:txBody>
      </p:sp>
      <p:sp>
        <p:nvSpPr>
          <p:cNvPr id="5" name="Subtitle 4"/>
          <p:cNvSpPr>
            <a:spLocks noGrp="1"/>
          </p:cNvSpPr>
          <p:nvPr>
            <p:ph type="subTitle" idx="1"/>
          </p:nvPr>
        </p:nvSpPr>
        <p:spPr>
          <a:xfrm>
            <a:off x="251519" y="3861048"/>
            <a:ext cx="6047777" cy="612835"/>
          </a:xfrm>
        </p:spPr>
        <p:txBody>
          <a:bodyPr/>
          <a:lstStyle/>
          <a:p>
            <a:r>
              <a:rPr lang="en-GB" sz="2000" dirty="0" smtClean="0">
                <a:solidFill>
                  <a:schemeClr val="accent3"/>
                </a:solidFill>
                <a:latin typeface="Cambria" panose="02040503050406030204" pitchFamily="18" charset="0"/>
              </a:rPr>
              <a:t>Dr Ian Bush, Dr </a:t>
            </a:r>
            <a:r>
              <a:rPr lang="en-GB" sz="2000" dirty="0" err="1" smtClean="0">
                <a:solidFill>
                  <a:schemeClr val="accent3"/>
                </a:solidFill>
                <a:latin typeface="Cambria" panose="02040503050406030204" pitchFamily="18" charset="0"/>
              </a:rPr>
              <a:t>Gagik</a:t>
            </a:r>
            <a:r>
              <a:rPr lang="en-GB" sz="2000" dirty="0" smtClean="0">
                <a:solidFill>
                  <a:schemeClr val="accent3"/>
                </a:solidFill>
                <a:latin typeface="Cambria" panose="02040503050406030204" pitchFamily="18" charset="0"/>
              </a:rPr>
              <a:t> </a:t>
            </a:r>
            <a:r>
              <a:rPr lang="en-GB" sz="2000" dirty="0" err="1" smtClean="0">
                <a:solidFill>
                  <a:schemeClr val="accent3"/>
                </a:solidFill>
                <a:latin typeface="Cambria" panose="02040503050406030204" pitchFamily="18" charset="0"/>
              </a:rPr>
              <a:t>Vardanyan</a:t>
            </a:r>
            <a:r>
              <a:rPr lang="en-GB" sz="2000" dirty="0" smtClean="0">
                <a:solidFill>
                  <a:schemeClr val="accent3"/>
                </a:solidFill>
                <a:latin typeface="Cambria" panose="02040503050406030204" pitchFamily="18" charset="0"/>
              </a:rPr>
              <a:t>, Mrs Verena </a:t>
            </a:r>
            <a:r>
              <a:rPr lang="en-GB" sz="2000" dirty="0" err="1" smtClean="0">
                <a:solidFill>
                  <a:schemeClr val="accent3"/>
                </a:solidFill>
                <a:latin typeface="Cambria" panose="02040503050406030204" pitchFamily="18" charset="0"/>
              </a:rPr>
              <a:t>Reimund</a:t>
            </a:r>
            <a:r>
              <a:rPr lang="en-GB" sz="2000" dirty="0" smtClean="0">
                <a:solidFill>
                  <a:schemeClr val="accent3"/>
                </a:solidFill>
                <a:latin typeface="Cambria" panose="02040503050406030204" pitchFamily="18" charset="0"/>
              </a:rPr>
              <a:t>, Dr Antti </a:t>
            </a:r>
            <a:r>
              <a:rPr lang="en-GB" sz="2000" dirty="0" err="1" smtClean="0">
                <a:solidFill>
                  <a:schemeClr val="accent3"/>
                </a:solidFill>
                <a:latin typeface="Cambria" panose="02040503050406030204" pitchFamily="18" charset="0"/>
              </a:rPr>
              <a:t>Soininen</a:t>
            </a:r>
            <a:r>
              <a:rPr lang="en-GB" sz="2000" dirty="0" smtClean="0">
                <a:solidFill>
                  <a:schemeClr val="accent3"/>
                </a:solidFill>
                <a:latin typeface="Cambria" panose="02040503050406030204" pitchFamily="18" charset="0"/>
              </a:rPr>
              <a:t>, </a:t>
            </a:r>
            <a:r>
              <a:rPr lang="en-GB" sz="2000" dirty="0">
                <a:solidFill>
                  <a:schemeClr val="accent3"/>
                </a:solidFill>
                <a:latin typeface="Cambria" panose="02040503050406030204" pitchFamily="18" charset="0"/>
              </a:rPr>
              <a:t>Dr Miguel </a:t>
            </a:r>
            <a:r>
              <a:rPr lang="en-GB" sz="2000" dirty="0" err="1" smtClean="0">
                <a:solidFill>
                  <a:schemeClr val="accent3"/>
                </a:solidFill>
                <a:latin typeface="Cambria" panose="02040503050406030204" pitchFamily="18" charset="0"/>
              </a:rPr>
              <a:t>Gonzàlez</a:t>
            </a:r>
            <a:endParaRPr lang="en-GB" sz="2000" dirty="0">
              <a:latin typeface="Cambria" panose="02040503050406030204" pitchFamily="18" charset="0"/>
            </a:endParaRPr>
          </a:p>
        </p:txBody>
      </p:sp>
      <p:pic>
        <p:nvPicPr>
          <p:cNvPr id="11" name="Picture 2" descr="See original image"/>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t="6127" b="6127"/>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pic>
        <p:nvPicPr>
          <p:cNvPr id="136195" name="Picture 3" descr="C:\Users\BUSI\Documents\Bastille\NoBugs Talk\bu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3752" y="3124572"/>
            <a:ext cx="1572824" cy="1969946"/>
          </a:xfrm>
          <a:prstGeom prst="rect">
            <a:avLst/>
          </a:prstGeom>
          <a:noFill/>
          <a:extLst>
            <a:ext uri="{909E8E84-426E-40DD-AFC4-6F175D3DCCD1}">
              <a14:hiddenFill xmlns:a14="http://schemas.microsoft.com/office/drawing/2010/main">
                <a:solidFill>
                  <a:srgbClr val="FFFFFF"/>
                </a:solidFill>
              </a14:hiddenFill>
            </a:ext>
          </a:extLst>
        </p:spPr>
      </p:pic>
      <p:sp>
        <p:nvSpPr>
          <p:cNvPr id="6" name="Subtitle 4"/>
          <p:cNvSpPr txBox="1">
            <a:spLocks/>
          </p:cNvSpPr>
          <p:nvPr/>
        </p:nvSpPr>
        <p:spPr>
          <a:xfrm>
            <a:off x="251519" y="4653136"/>
            <a:ext cx="6047777" cy="540827"/>
          </a:xfrm>
          <a:prstGeom prst="rect">
            <a:avLst/>
          </a:prstGeom>
        </p:spPr>
        <p:txBody>
          <a:bodyPr lIns="0" tIns="0" rIns="0" bIns="0">
            <a:noAutofit/>
          </a:bodyPr>
          <a:lstStyle>
            <a:lvl1pPr marL="0" indent="0" algn="l" defTabSz="457200" rtl="0" eaLnBrk="0" fontAlgn="base" hangingPunct="0">
              <a:spcBef>
                <a:spcPct val="20000"/>
              </a:spcBef>
              <a:spcAft>
                <a:spcPct val="0"/>
              </a:spcAft>
              <a:buFont typeface="Arial" pitchFamily="34" charset="0"/>
              <a:buNone/>
              <a:defRPr sz="1400" b="0" i="0" kern="1200" baseline="0">
                <a:solidFill>
                  <a:schemeClr val="accent2"/>
                </a:solidFill>
                <a:latin typeface="Verdana"/>
                <a:ea typeface="+mn-ea"/>
                <a:cs typeface="Verdana"/>
              </a:defRPr>
            </a:lvl1pPr>
            <a:lvl2pPr marL="457184" indent="0" algn="ctr" defTabSz="457200" rtl="0" eaLnBrk="0" fontAlgn="base" hangingPunct="0">
              <a:spcBef>
                <a:spcPct val="20000"/>
              </a:spcBef>
              <a:spcAft>
                <a:spcPct val="0"/>
              </a:spcAft>
              <a:buFont typeface="Arial" pitchFamily="34" charset="0"/>
              <a:buNone/>
              <a:defRPr sz="2800" kern="1200">
                <a:solidFill>
                  <a:schemeClr val="tx1">
                    <a:tint val="75000"/>
                  </a:schemeClr>
                </a:solidFill>
                <a:latin typeface="+mn-lt"/>
                <a:ea typeface="+mn-ea"/>
                <a:cs typeface="+mn-cs"/>
              </a:defRPr>
            </a:lvl2pPr>
            <a:lvl3pPr marL="914367" indent="0" algn="ctr" defTabSz="457200" rtl="0" eaLnBrk="0" fontAlgn="base" hangingPunct="0">
              <a:spcBef>
                <a:spcPct val="20000"/>
              </a:spcBef>
              <a:spcAft>
                <a:spcPct val="0"/>
              </a:spcAft>
              <a:buFont typeface="Arial" pitchFamily="34" charset="0"/>
              <a:buNone/>
              <a:defRPr sz="2400" kern="1200">
                <a:solidFill>
                  <a:schemeClr val="tx1">
                    <a:tint val="75000"/>
                  </a:schemeClr>
                </a:solidFill>
                <a:latin typeface="+mn-lt"/>
                <a:ea typeface="+mn-ea"/>
                <a:cs typeface="+mn-cs"/>
              </a:defRPr>
            </a:lvl3pPr>
            <a:lvl4pPr marL="1371552" indent="0" algn="ctr" defTabSz="457200" rtl="0" eaLnBrk="0" fontAlgn="base" hangingPunct="0">
              <a:spcBef>
                <a:spcPct val="20000"/>
              </a:spcBef>
              <a:spcAft>
                <a:spcPct val="0"/>
              </a:spcAft>
              <a:buFont typeface="Arial" pitchFamily="34" charset="0"/>
              <a:buNone/>
              <a:defRPr sz="2000" kern="1200">
                <a:solidFill>
                  <a:schemeClr val="tx1">
                    <a:tint val="75000"/>
                  </a:schemeClr>
                </a:solidFill>
                <a:latin typeface="+mn-lt"/>
                <a:ea typeface="+mn-ea"/>
                <a:cs typeface="+mn-cs"/>
              </a:defRPr>
            </a:lvl4pPr>
            <a:lvl5pPr marL="1828736" indent="0" algn="ctr" defTabSz="457200" rtl="0" eaLnBrk="0" fontAlgn="base" hangingPunct="0">
              <a:spcBef>
                <a:spcPct val="20000"/>
              </a:spcBef>
              <a:spcAft>
                <a:spcPct val="0"/>
              </a:spcAft>
              <a:buFont typeface="Arial" pitchFamily="34" charset="0"/>
              <a:buNone/>
              <a:defRPr sz="2000" kern="1200">
                <a:solidFill>
                  <a:schemeClr val="tx1">
                    <a:tint val="75000"/>
                  </a:schemeClr>
                </a:solidFill>
                <a:latin typeface="+mn-lt"/>
                <a:ea typeface="+mn-ea"/>
                <a:cs typeface="+mn-cs"/>
              </a:defRPr>
            </a:lvl5pPr>
            <a:lvl6pPr marL="2285919"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103"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287"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471"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r>
              <a:rPr lang="en-GB" sz="2000" b="1" dirty="0" err="1" smtClean="0">
                <a:solidFill>
                  <a:schemeClr val="accent3"/>
                </a:solidFill>
                <a:latin typeface="Cambria" panose="02040503050406030204" pitchFamily="18" charset="0"/>
              </a:rPr>
              <a:t>NoBugs</a:t>
            </a:r>
            <a:r>
              <a:rPr lang="en-GB" sz="2000" b="1" dirty="0" smtClean="0">
                <a:solidFill>
                  <a:schemeClr val="accent3"/>
                </a:solidFill>
                <a:latin typeface="Cambria" panose="02040503050406030204" pitchFamily="18" charset="0"/>
              </a:rPr>
              <a:t> – 18</a:t>
            </a:r>
            <a:r>
              <a:rPr lang="en-GB" sz="2000" b="1" baseline="30000" dirty="0" smtClean="0">
                <a:solidFill>
                  <a:schemeClr val="accent3"/>
                </a:solidFill>
                <a:latin typeface="Cambria" panose="02040503050406030204" pitchFamily="18" charset="0"/>
              </a:rPr>
              <a:t>th</a:t>
            </a:r>
            <a:r>
              <a:rPr lang="en-GB" sz="2000" b="1" dirty="0" smtClean="0">
                <a:solidFill>
                  <a:schemeClr val="accent3"/>
                </a:solidFill>
                <a:latin typeface="Cambria" panose="02040503050406030204" pitchFamily="18" charset="0"/>
              </a:rPr>
              <a:t> October 2016</a:t>
            </a:r>
            <a:endParaRPr lang="en-GB" sz="2000" b="1" dirty="0">
              <a:latin typeface="Cambria" panose="02040503050406030204" pitchFamily="18" charset="0"/>
            </a:endParaRPr>
          </a:p>
        </p:txBody>
      </p:sp>
    </p:spTree>
    <p:extLst>
      <p:ext uri="{BB962C8B-B14F-4D97-AF65-F5344CB8AC3E}">
        <p14:creationId xmlns:p14="http://schemas.microsoft.com/office/powerpoint/2010/main" val="15866880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cxnSp>
        <p:nvCxnSpPr>
          <p:cNvPr id="10" name="Straight Arrow Connector 9"/>
          <p:cNvCxnSpPr/>
          <p:nvPr/>
        </p:nvCxnSpPr>
        <p:spPr>
          <a:xfrm>
            <a:off x="1331640" y="2780928"/>
            <a:ext cx="2487893" cy="2099204"/>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1246155" y="3050958"/>
            <a:ext cx="2461749" cy="1829174"/>
          </a:xfrm>
          <a:prstGeom prst="rect">
            <a:avLst/>
          </a:prstGeom>
          <a:noFill/>
          <a:ln w="9525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2056" name="Picture 8" descr="C:\Users\BUSI\Documents\Bastille\NoBugs Talk\Lamp Mantid Screenshots\4-Lamp-Scri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8679" y="958003"/>
            <a:ext cx="3406661" cy="519418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7" name="Picture 9" descr="C:\Users\BUSI\Documents\Bastille\NoBugs Talk\Lamp Mantid Screenshots\4-Manitd-Scrip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5435" y="1160999"/>
            <a:ext cx="4511951" cy="4788193"/>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581925" y="5696318"/>
            <a:ext cx="1766830" cy="584775"/>
          </a:xfrm>
          <a:prstGeom prst="rect">
            <a:avLst/>
          </a:prstGeom>
          <a:solidFill>
            <a:schemeClr val="accent5">
              <a:lumMod val="20000"/>
              <a:lumOff val="80000"/>
            </a:schemeClr>
          </a:solidFill>
          <a:ln w="95250">
            <a:solidFill>
              <a:srgbClr val="92D050"/>
            </a:solidFill>
          </a:ln>
        </p:spPr>
        <p:txBody>
          <a:bodyPr wrap="none" rtlCol="0">
            <a:spAutoFit/>
          </a:bodyPr>
          <a:lstStyle/>
          <a:p>
            <a:r>
              <a:rPr lang="en-GB" sz="3200" dirty="0" smtClean="0">
                <a:latin typeface="Cambria" panose="02040503050406030204" pitchFamily="18" charset="0"/>
              </a:rPr>
              <a:t>Scripting</a:t>
            </a:r>
            <a:endParaRPr lang="en-GB" sz="3200" dirty="0">
              <a:latin typeface="Cambria" panose="02040503050406030204" pitchFamily="18" charset="0"/>
            </a:endParaRPr>
          </a:p>
        </p:txBody>
      </p:sp>
    </p:spTree>
    <p:extLst>
      <p:ext uri="{BB962C8B-B14F-4D97-AF65-F5344CB8AC3E}">
        <p14:creationId xmlns:p14="http://schemas.microsoft.com/office/powerpoint/2010/main" val="41854810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5040560"/>
          </a:xfrm>
        </p:spPr>
        <p:txBody>
          <a:bodyPr/>
          <a:lstStyle/>
          <a:p>
            <a:r>
              <a:rPr lang="en-GB" sz="2800" dirty="0" smtClean="0"/>
              <a:t>Started with </a:t>
            </a:r>
            <a:r>
              <a:rPr lang="en-GB" sz="2800" dirty="0" smtClean="0"/>
              <a:t>Time-of-Flight Spectrometry </a:t>
            </a:r>
            <a:r>
              <a:rPr lang="en-GB" sz="2800" dirty="0" smtClean="0"/>
              <a:t>(IN4/5/6) and </a:t>
            </a:r>
            <a:r>
              <a:rPr lang="en-GB" sz="2800" dirty="0" smtClean="0"/>
              <a:t>Backscattering </a:t>
            </a:r>
            <a:r>
              <a:rPr lang="en-GB" sz="2800" dirty="0" smtClean="0"/>
              <a:t>instruments (IN16B)</a:t>
            </a:r>
          </a:p>
          <a:p>
            <a:r>
              <a:rPr lang="en-GB" sz="2800" dirty="0" smtClean="0"/>
              <a:t>Initial work started by:</a:t>
            </a:r>
          </a:p>
          <a:p>
            <a:pPr lvl="1"/>
            <a:r>
              <a:rPr lang="en-GB" sz="2400" dirty="0" smtClean="0"/>
              <a:t>Ricardo </a:t>
            </a:r>
            <a:r>
              <a:rPr lang="en-GB" sz="2400" dirty="0" err="1" smtClean="0"/>
              <a:t>Ferraz</a:t>
            </a:r>
            <a:r>
              <a:rPr lang="en-GB" sz="2400" dirty="0" smtClean="0"/>
              <a:t>-Leal (loaders, instrument definitions, sample scripts)</a:t>
            </a:r>
          </a:p>
          <a:p>
            <a:pPr lvl="1"/>
            <a:r>
              <a:rPr lang="en-GB" sz="2400" dirty="0" smtClean="0"/>
              <a:t>Spencer Howells and Elliot </a:t>
            </a:r>
            <a:r>
              <a:rPr lang="en-GB" sz="2400" dirty="0" err="1" smtClean="0"/>
              <a:t>Oram</a:t>
            </a:r>
            <a:r>
              <a:rPr lang="en-GB" sz="2400" dirty="0" smtClean="0"/>
              <a:t> (IN16B workflow)</a:t>
            </a:r>
          </a:p>
          <a:p>
            <a:r>
              <a:rPr lang="en-GB" sz="2800" dirty="0" smtClean="0"/>
              <a:t>Features to support workflows:</a:t>
            </a:r>
          </a:p>
          <a:p>
            <a:pPr lvl="1"/>
            <a:r>
              <a:rPr lang="en-GB" sz="2400" dirty="0" smtClean="0"/>
              <a:t>File </a:t>
            </a:r>
            <a:r>
              <a:rPr lang="en-GB" sz="2400" dirty="0" smtClean="0"/>
              <a:t>loading and </a:t>
            </a:r>
            <a:r>
              <a:rPr lang="en-GB" sz="2400" dirty="0" smtClean="0"/>
              <a:t>merging sample </a:t>
            </a:r>
            <a:r>
              <a:rPr lang="en-GB" sz="2400" dirty="0" smtClean="0"/>
              <a:t>logs</a:t>
            </a:r>
          </a:p>
          <a:p>
            <a:pPr lvl="1"/>
            <a:r>
              <a:rPr lang="en-GB" sz="2400" dirty="0" smtClean="0"/>
              <a:t>Workflow runner</a:t>
            </a:r>
            <a:endParaRPr lang="en-GB" sz="2400" dirty="0" smtClean="0"/>
          </a:p>
          <a:p>
            <a:pPr lvl="1"/>
            <a:r>
              <a:rPr lang="en-GB" sz="2400" dirty="0" smtClean="0"/>
              <a:t>Flat background moving window average</a:t>
            </a:r>
          </a:p>
          <a:p>
            <a:pPr lvl="1"/>
            <a:r>
              <a:rPr lang="en-GB" sz="2400" dirty="0" smtClean="0"/>
              <a:t>Incident energy calibration for </a:t>
            </a:r>
            <a:r>
              <a:rPr lang="en-GB" sz="2400" dirty="0" err="1" smtClean="0"/>
              <a:t>ToF</a:t>
            </a:r>
            <a:r>
              <a:rPr lang="en-GB" sz="2400" dirty="0" smtClean="0"/>
              <a:t> Instruments</a:t>
            </a:r>
            <a:endParaRPr lang="en-GB" sz="2400" dirty="0"/>
          </a:p>
        </p:txBody>
      </p:sp>
      <p:sp>
        <p:nvSpPr>
          <p:cNvPr id="7" name="Text Placeholder 6"/>
          <p:cNvSpPr>
            <a:spLocks noGrp="1"/>
          </p:cNvSpPr>
          <p:nvPr>
            <p:ph type="body" sz="quarter" idx="18"/>
          </p:nvPr>
        </p:nvSpPr>
        <p:spPr/>
        <p:txBody>
          <a:bodyPr/>
          <a:lstStyle/>
          <a:p>
            <a:r>
              <a:rPr lang="en-GB" b="1" dirty="0" smtClean="0"/>
              <a:t>ILL Workflows</a:t>
            </a:r>
            <a:endParaRPr lang="en-GB" b="1" dirty="0"/>
          </a:p>
        </p:txBody>
      </p:sp>
    </p:spTree>
    <p:extLst>
      <p:ext uri="{BB962C8B-B14F-4D97-AF65-F5344CB8AC3E}">
        <p14:creationId xmlns:p14="http://schemas.microsoft.com/office/powerpoint/2010/main" val="417045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492" y="866759"/>
            <a:ext cx="7253907" cy="5148201"/>
          </a:xfrm>
          <a:prstGeom prst="rect">
            <a:avLst/>
          </a:prstGeom>
          <a:solidFill>
            <a:schemeClr val="bg1"/>
          </a:solidFill>
          <a:ln w="12700">
            <a:solidFill>
              <a:schemeClr val="tx1"/>
            </a:solidFill>
          </a:ln>
        </p:spPr>
      </p:pic>
      <p:sp>
        <p:nvSpPr>
          <p:cNvPr id="7" name="Text Placeholder 6"/>
          <p:cNvSpPr>
            <a:spLocks noGrp="1"/>
          </p:cNvSpPr>
          <p:nvPr>
            <p:ph type="body" sz="quarter" idx="18"/>
          </p:nvPr>
        </p:nvSpPr>
        <p:spPr>
          <a:xfrm>
            <a:off x="153493" y="205838"/>
            <a:ext cx="8883003" cy="731412"/>
          </a:xfrm>
        </p:spPr>
        <p:txBody>
          <a:bodyPr/>
          <a:lstStyle/>
          <a:p>
            <a:r>
              <a:rPr lang="en-GB" b="1" dirty="0" smtClean="0"/>
              <a:t>Time-of-Flight </a:t>
            </a:r>
            <a:r>
              <a:rPr lang="en-GB" b="1" dirty="0" smtClean="0"/>
              <a:t>Workflow</a:t>
            </a:r>
            <a:endParaRPr lang="en-GB" b="1" dirty="0" smtClean="0"/>
          </a:p>
        </p:txBody>
      </p:sp>
    </p:spTree>
    <p:extLst>
      <p:ext uri="{BB962C8B-B14F-4D97-AF65-F5344CB8AC3E}">
        <p14:creationId xmlns:p14="http://schemas.microsoft.com/office/powerpoint/2010/main" val="29767880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492" y="866759"/>
            <a:ext cx="7253907" cy="5148201"/>
          </a:xfrm>
          <a:prstGeom prst="rect">
            <a:avLst/>
          </a:prstGeom>
          <a:solidFill>
            <a:schemeClr val="bg1"/>
          </a:solidFill>
          <a:ln w="12700">
            <a:solidFill>
              <a:schemeClr val="tx1"/>
            </a:solidFill>
          </a:ln>
        </p:spPr>
      </p:pic>
      <p:sp>
        <p:nvSpPr>
          <p:cNvPr id="7" name="Text Placeholder 6"/>
          <p:cNvSpPr>
            <a:spLocks noGrp="1"/>
          </p:cNvSpPr>
          <p:nvPr>
            <p:ph type="body" sz="quarter" idx="18"/>
          </p:nvPr>
        </p:nvSpPr>
        <p:spPr>
          <a:xfrm>
            <a:off x="153493" y="205838"/>
            <a:ext cx="8883003" cy="731412"/>
          </a:xfrm>
        </p:spPr>
        <p:txBody>
          <a:bodyPr/>
          <a:lstStyle/>
          <a:p>
            <a:r>
              <a:rPr lang="en-GB" b="1" dirty="0" smtClean="0"/>
              <a:t>Time-of-Flight </a:t>
            </a:r>
            <a:r>
              <a:rPr lang="en-GB" b="1" dirty="0" smtClean="0"/>
              <a:t>Workflow</a:t>
            </a:r>
            <a:endParaRPr lang="en-GB" b="1" dirty="0" smtClean="0"/>
          </a:p>
        </p:txBody>
      </p:sp>
      <p:sp>
        <p:nvSpPr>
          <p:cNvPr id="5" name="Rectangle 4"/>
          <p:cNvSpPr/>
          <p:nvPr/>
        </p:nvSpPr>
        <p:spPr>
          <a:xfrm>
            <a:off x="1547664" y="968152"/>
            <a:ext cx="6192688" cy="4968552"/>
          </a:xfrm>
          <a:prstGeom prst="rect">
            <a:avLst/>
          </a:prstGeom>
          <a:solidFill>
            <a:schemeClr val="bg1"/>
          </a:solidFill>
          <a:ln w="254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04838" y="1128400"/>
            <a:ext cx="5843864" cy="4656829"/>
          </a:xfrm>
          <a:prstGeom prst="rect">
            <a:avLst/>
          </a:prstGeom>
          <a:solidFill>
            <a:schemeClr val="bg1"/>
          </a:solidFill>
        </p:spPr>
      </p:pic>
    </p:spTree>
    <p:extLst>
      <p:ext uri="{BB962C8B-B14F-4D97-AF65-F5344CB8AC3E}">
        <p14:creationId xmlns:p14="http://schemas.microsoft.com/office/powerpoint/2010/main" val="29260991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492" y="866759"/>
            <a:ext cx="7253907" cy="5148201"/>
          </a:xfrm>
          <a:prstGeom prst="rect">
            <a:avLst/>
          </a:prstGeom>
          <a:solidFill>
            <a:schemeClr val="bg1"/>
          </a:solidFill>
          <a:ln w="12700">
            <a:solidFill>
              <a:schemeClr val="tx1"/>
            </a:solidFill>
          </a:ln>
        </p:spPr>
      </p:pic>
      <p:sp>
        <p:nvSpPr>
          <p:cNvPr id="7" name="Text Placeholder 6"/>
          <p:cNvSpPr>
            <a:spLocks noGrp="1"/>
          </p:cNvSpPr>
          <p:nvPr>
            <p:ph type="body" sz="quarter" idx="18"/>
          </p:nvPr>
        </p:nvSpPr>
        <p:spPr>
          <a:xfrm>
            <a:off x="153493" y="205838"/>
            <a:ext cx="8883003" cy="731412"/>
          </a:xfrm>
        </p:spPr>
        <p:txBody>
          <a:bodyPr/>
          <a:lstStyle/>
          <a:p>
            <a:r>
              <a:rPr lang="en-GB" b="1" dirty="0" smtClean="0"/>
              <a:t>Time-of-Flight </a:t>
            </a:r>
            <a:r>
              <a:rPr lang="en-GB" b="1" dirty="0" smtClean="0"/>
              <a:t>Workflow</a:t>
            </a:r>
            <a:endParaRPr lang="en-GB" b="1" dirty="0" smtClean="0"/>
          </a:p>
        </p:txBody>
      </p:sp>
      <p:sp>
        <p:nvSpPr>
          <p:cNvPr id="5" name="Rectangle 4"/>
          <p:cNvSpPr/>
          <p:nvPr/>
        </p:nvSpPr>
        <p:spPr>
          <a:xfrm>
            <a:off x="1547664" y="968152"/>
            <a:ext cx="6192688" cy="4968552"/>
          </a:xfrm>
          <a:prstGeom prst="rect">
            <a:avLst/>
          </a:prstGeom>
          <a:solidFill>
            <a:schemeClr val="bg1"/>
          </a:solidFill>
          <a:ln w="254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pic>
        <p:nvPicPr>
          <p:cNvPr id="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704838" y="1128400"/>
            <a:ext cx="5843863" cy="4656829"/>
          </a:xfrm>
          <a:prstGeom prst="rect">
            <a:avLst/>
          </a:prstGeom>
          <a:solidFill>
            <a:schemeClr val="bg1"/>
          </a:solidFill>
        </p:spPr>
      </p:pic>
    </p:spTree>
    <p:extLst>
      <p:ext uri="{BB962C8B-B14F-4D97-AF65-F5344CB8AC3E}">
        <p14:creationId xmlns:p14="http://schemas.microsoft.com/office/powerpoint/2010/main" val="28100968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descr="C:\Users\BUSI\Documents\Bastille\NoBugs Talk\in6-o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6"/>
          <p:cNvSpPr>
            <a:spLocks noGrp="1"/>
          </p:cNvSpPr>
          <p:nvPr>
            <p:ph type="body" sz="quarter" idx="18"/>
          </p:nvPr>
        </p:nvSpPr>
        <p:spPr/>
        <p:txBody>
          <a:bodyPr/>
          <a:lstStyle/>
          <a:p>
            <a:r>
              <a:rPr lang="en-GB" b="1" dirty="0" smtClean="0"/>
              <a:t>Time-of-Flight Workflow </a:t>
            </a:r>
          </a:p>
          <a:p>
            <a:r>
              <a:rPr lang="en-GB" b="1" dirty="0" smtClean="0"/>
              <a:t>Instrument Definition – IN6 Original</a:t>
            </a:r>
            <a:endParaRPr lang="en-GB" b="1" dirty="0"/>
          </a:p>
        </p:txBody>
      </p:sp>
    </p:spTree>
    <p:extLst>
      <p:ext uri="{BB962C8B-B14F-4D97-AF65-F5344CB8AC3E}">
        <p14:creationId xmlns:p14="http://schemas.microsoft.com/office/powerpoint/2010/main" val="3121106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endParaRPr lang="en-GB"/>
          </a:p>
        </p:txBody>
      </p:sp>
      <p:sp>
        <p:nvSpPr>
          <p:cNvPr id="7" name="Text Placeholder 6"/>
          <p:cNvSpPr>
            <a:spLocks noGrp="1"/>
          </p:cNvSpPr>
          <p:nvPr>
            <p:ph type="body" sz="quarter" idx="18"/>
          </p:nvPr>
        </p:nvSpPr>
        <p:spPr/>
        <p:txBody>
          <a:bodyPr/>
          <a:lstStyle/>
          <a:p>
            <a:r>
              <a:rPr lang="en-GB" b="1" dirty="0" smtClean="0"/>
              <a:t>Time-of-Flight Workflow </a:t>
            </a:r>
          </a:p>
          <a:p>
            <a:r>
              <a:rPr lang="en-GB" b="1" dirty="0" smtClean="0"/>
              <a:t>Instrument Definition – IN6 Updated</a:t>
            </a:r>
            <a:endParaRPr lang="en-GB" b="1" dirty="0"/>
          </a:p>
        </p:txBody>
      </p:sp>
      <p:pic>
        <p:nvPicPr>
          <p:cNvPr id="6146" name="Picture 2" descr="C:\Users\BUSI\Documents\Bastille\NoBugs Talk\in6-ne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2776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endParaRPr lang="en-GB"/>
          </a:p>
        </p:txBody>
      </p:sp>
      <p:sp>
        <p:nvSpPr>
          <p:cNvPr id="7" name="Text Placeholder 6"/>
          <p:cNvSpPr>
            <a:spLocks noGrp="1"/>
          </p:cNvSpPr>
          <p:nvPr>
            <p:ph type="body" sz="quarter" idx="18"/>
          </p:nvPr>
        </p:nvSpPr>
        <p:spPr/>
        <p:txBody>
          <a:bodyPr/>
          <a:lstStyle/>
          <a:p>
            <a:r>
              <a:rPr lang="en-GB" b="1" dirty="0" smtClean="0"/>
              <a:t>Time-of-Flight Workflow </a:t>
            </a:r>
          </a:p>
          <a:p>
            <a:r>
              <a:rPr lang="en-GB" b="1" dirty="0" smtClean="0"/>
              <a:t>Instrument Definition – IN4 Original</a:t>
            </a:r>
            <a:endParaRPr lang="en-GB" b="1" dirty="0"/>
          </a:p>
        </p:txBody>
      </p:sp>
      <p:pic>
        <p:nvPicPr>
          <p:cNvPr id="2051" name="Picture 3" descr="C:\Users\BUSI\Documents\Bastille\NoBugs Talk\in4-o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64"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333194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p:txBody>
          <a:bodyPr/>
          <a:lstStyle/>
          <a:p>
            <a:endParaRPr lang="en-GB"/>
          </a:p>
        </p:txBody>
      </p:sp>
      <p:sp>
        <p:nvSpPr>
          <p:cNvPr id="7" name="Text Placeholder 6"/>
          <p:cNvSpPr>
            <a:spLocks noGrp="1"/>
          </p:cNvSpPr>
          <p:nvPr>
            <p:ph type="body" sz="quarter" idx="18"/>
          </p:nvPr>
        </p:nvSpPr>
        <p:spPr/>
        <p:txBody>
          <a:bodyPr/>
          <a:lstStyle/>
          <a:p>
            <a:r>
              <a:rPr lang="en-GB" b="1" dirty="0" smtClean="0"/>
              <a:t>Time-of-Flight Workflow </a:t>
            </a:r>
          </a:p>
          <a:p>
            <a:r>
              <a:rPr lang="en-GB" b="1" dirty="0" smtClean="0"/>
              <a:t>Instrument Definition – IN4 Updated</a:t>
            </a:r>
            <a:endParaRPr lang="en-GB" b="1" dirty="0"/>
          </a:p>
        </p:txBody>
      </p:sp>
      <p:pic>
        <p:nvPicPr>
          <p:cNvPr id="2051" name="Picture 3" descr="C:\Users\BUSI\Documents\Bastille\NoBugs Talk\in4-ol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64" y="1530400"/>
            <a:ext cx="9717414" cy="53276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BUSI\Documents\Bastille\NoBugs Talk\in4-n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762" y="1530400"/>
            <a:ext cx="9717412" cy="5327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23298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Backscattering Workflow – IN16B</a:t>
            </a:r>
            <a:endParaRPr lang="en-GB" b="1" dirty="0"/>
          </a:p>
        </p:txBody>
      </p:sp>
      <p:pic>
        <p:nvPicPr>
          <p:cNvPr id="1026" name="Picture 2" descr="https://www.ill.eu/fileadmin/_processed_/csm_in16b-description1_e32fb7db5b.png"/>
          <p:cNvPicPr>
            <a:picLocks noChangeAspect="1" noChangeArrowheads="1"/>
          </p:cNvPicPr>
          <p:nvPr/>
        </p:nvPicPr>
        <p:blipFill rotWithShape="1">
          <a:blip r:embed="rId2">
            <a:extLst>
              <a:ext uri="{28A0092B-C50C-407E-A947-70E740481C1C}">
                <a14:useLocalDpi xmlns:a14="http://schemas.microsoft.com/office/drawing/2010/main" val="0"/>
              </a:ext>
            </a:extLst>
          </a:blip>
          <a:srcRect l="1408" t="9636" r="1490" b="9346"/>
          <a:stretch/>
        </p:blipFill>
        <p:spPr bwMode="auto">
          <a:xfrm>
            <a:off x="827584" y="1200150"/>
            <a:ext cx="7536370" cy="471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99004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7"/>
          </p:nvPr>
        </p:nvSpPr>
        <p:spPr>
          <a:xfrm>
            <a:off x="162630" y="1276843"/>
            <a:ext cx="8727371" cy="4312397"/>
          </a:xfrm>
        </p:spPr>
        <p:txBody>
          <a:bodyPr/>
          <a:lstStyle/>
          <a:p>
            <a:r>
              <a:rPr lang="en-GB" sz="3200" dirty="0" err="1" smtClean="0"/>
              <a:t>Mantid</a:t>
            </a:r>
            <a:r>
              <a:rPr lang="en-GB" sz="3200" dirty="0" smtClean="0"/>
              <a:t> and Adoption at the ILL</a:t>
            </a:r>
          </a:p>
          <a:p>
            <a:r>
              <a:rPr lang="en-GB" sz="3200" dirty="0" smtClean="0"/>
              <a:t>Working with the </a:t>
            </a:r>
            <a:r>
              <a:rPr lang="en-GB" sz="3200" dirty="0" err="1" smtClean="0"/>
              <a:t>Mantid</a:t>
            </a:r>
            <a:r>
              <a:rPr lang="en-GB" sz="3200" dirty="0" smtClean="0"/>
              <a:t> Team</a:t>
            </a:r>
          </a:p>
          <a:p>
            <a:r>
              <a:rPr lang="en-GB" sz="3200" dirty="0" smtClean="0"/>
              <a:t>Lamp and </a:t>
            </a:r>
            <a:r>
              <a:rPr lang="en-GB" sz="3200" dirty="0" err="1" smtClean="0"/>
              <a:t>Mantid</a:t>
            </a:r>
            <a:r>
              <a:rPr lang="en-GB" sz="3200" dirty="0" smtClean="0"/>
              <a:t> for Data Reduction</a:t>
            </a:r>
          </a:p>
          <a:p>
            <a:r>
              <a:rPr lang="en-GB" sz="3200" dirty="0" smtClean="0"/>
              <a:t>Workflows</a:t>
            </a:r>
          </a:p>
          <a:p>
            <a:pPr lvl="1"/>
            <a:r>
              <a:rPr lang="en-GB" sz="2800" dirty="0" smtClean="0"/>
              <a:t>Time-of-Flight Spectroscopy</a:t>
            </a:r>
          </a:p>
          <a:p>
            <a:pPr lvl="1"/>
            <a:r>
              <a:rPr lang="en-GB" sz="2800" dirty="0" smtClean="0"/>
              <a:t>Backscattering</a:t>
            </a:r>
          </a:p>
          <a:p>
            <a:r>
              <a:rPr lang="en-GB" sz="3200" dirty="0" smtClean="0"/>
              <a:t>Future Work</a:t>
            </a:r>
          </a:p>
          <a:p>
            <a:endParaRPr lang="en-GB" dirty="0"/>
          </a:p>
        </p:txBody>
      </p:sp>
      <p:sp>
        <p:nvSpPr>
          <p:cNvPr id="5" name="Text Placeholder 4"/>
          <p:cNvSpPr>
            <a:spLocks noGrp="1"/>
          </p:cNvSpPr>
          <p:nvPr>
            <p:ph type="body" sz="quarter" idx="18"/>
          </p:nvPr>
        </p:nvSpPr>
        <p:spPr/>
        <p:txBody>
          <a:bodyPr/>
          <a:lstStyle/>
          <a:p>
            <a:r>
              <a:rPr lang="en-GB" b="1" dirty="0" smtClean="0"/>
              <a:t>Talk Overview</a:t>
            </a:r>
            <a:endParaRPr lang="en-GB" b="1" dirty="0"/>
          </a:p>
        </p:txBody>
      </p:sp>
    </p:spTree>
    <p:extLst>
      <p:ext uri="{BB962C8B-B14F-4D97-AF65-F5344CB8AC3E}">
        <p14:creationId xmlns:p14="http://schemas.microsoft.com/office/powerpoint/2010/main" val="428944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Backscattering Workflow – IN16B</a:t>
            </a:r>
            <a:endParaRPr lang="en-GB" b="1" dirty="0"/>
          </a:p>
        </p:txBody>
      </p:sp>
      <p:pic>
        <p:nvPicPr>
          <p:cNvPr id="1026" name="Picture 2" descr="C:\Users\BUSI\Documents\Bastille\NoBugs Talk\in16b-raw.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8492" y="866759"/>
            <a:ext cx="7253908" cy="5148202"/>
          </a:xfrm>
          <a:prstGeom prst="rect">
            <a:avLst/>
          </a:prstGeom>
          <a:solidFill>
            <a:schemeClr val="bg1"/>
          </a:solidFill>
          <a:ln w="12700">
            <a:solidFill>
              <a:schemeClr val="tx1"/>
            </a:solidFill>
          </a:ln>
        </p:spPr>
      </p:pic>
    </p:spTree>
    <p:extLst>
      <p:ext uri="{BB962C8B-B14F-4D97-AF65-F5344CB8AC3E}">
        <p14:creationId xmlns:p14="http://schemas.microsoft.com/office/powerpoint/2010/main" val="2008476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Backscattering Workflow</a:t>
            </a:r>
            <a:endParaRPr lang="en-GB"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918492" y="866759"/>
            <a:ext cx="7253907" cy="5148202"/>
          </a:xfrm>
          <a:prstGeom prst="rect">
            <a:avLst/>
          </a:prstGeom>
          <a:solidFill>
            <a:schemeClr val="bg1"/>
          </a:solidFill>
          <a:ln w="12700">
            <a:solidFill>
              <a:schemeClr val="tx1"/>
            </a:solidFill>
          </a:ln>
        </p:spPr>
      </p:pic>
      <p:sp>
        <p:nvSpPr>
          <p:cNvPr id="5" name="TextBox 4"/>
          <p:cNvSpPr txBox="1"/>
          <p:nvPr/>
        </p:nvSpPr>
        <p:spPr>
          <a:xfrm>
            <a:off x="2657004" y="4725144"/>
            <a:ext cx="1584176" cy="338554"/>
          </a:xfrm>
          <a:prstGeom prst="rect">
            <a:avLst/>
          </a:prstGeom>
          <a:solidFill>
            <a:schemeClr val="accent5">
              <a:lumMod val="20000"/>
              <a:lumOff val="80000"/>
            </a:schemeClr>
          </a:solidFill>
          <a:ln w="31750">
            <a:solidFill>
              <a:srgbClr val="92D050"/>
            </a:solidFill>
          </a:ln>
        </p:spPr>
        <p:txBody>
          <a:bodyPr wrap="square" rtlCol="0">
            <a:spAutoFit/>
          </a:bodyPr>
          <a:lstStyle/>
          <a:p>
            <a:pPr algn="ctr"/>
            <a:r>
              <a:rPr lang="en-GB" sz="1600" dirty="0" smtClean="0">
                <a:latin typeface="Cambria" panose="02040503050406030204" pitchFamily="18" charset="0"/>
              </a:rPr>
              <a:t>Left Workspace</a:t>
            </a:r>
            <a:endParaRPr lang="en-GB" sz="1600" dirty="0">
              <a:latin typeface="Cambria" panose="02040503050406030204" pitchFamily="18" charset="0"/>
            </a:endParaRPr>
          </a:p>
        </p:txBody>
      </p:sp>
      <p:cxnSp>
        <p:nvCxnSpPr>
          <p:cNvPr id="3" name="Straight Connector 2"/>
          <p:cNvCxnSpPr/>
          <p:nvPr/>
        </p:nvCxnSpPr>
        <p:spPr>
          <a:xfrm>
            <a:off x="4917342" y="1635150"/>
            <a:ext cx="0" cy="3738066"/>
          </a:xfrm>
          <a:prstGeom prst="line">
            <a:avLst/>
          </a:prstGeom>
          <a:ln w="63500">
            <a:solidFill>
              <a:srgbClr val="92D050"/>
            </a:solidFill>
          </a:ln>
        </p:spPr>
        <p:style>
          <a:lnRef idx="2">
            <a:schemeClr val="accent1"/>
          </a:lnRef>
          <a:fillRef idx="0">
            <a:schemeClr val="accent1"/>
          </a:fillRef>
          <a:effectRef idx="1">
            <a:schemeClr val="accent1"/>
          </a:effectRef>
          <a:fontRef idx="minor">
            <a:schemeClr val="tx1"/>
          </a:fontRef>
        </p:style>
      </p:cxnSp>
      <p:sp>
        <p:nvSpPr>
          <p:cNvPr id="6" name="TextBox 5"/>
          <p:cNvSpPr txBox="1"/>
          <p:nvPr/>
        </p:nvSpPr>
        <p:spPr>
          <a:xfrm>
            <a:off x="5349428" y="4725144"/>
            <a:ext cx="1785260" cy="338554"/>
          </a:xfrm>
          <a:prstGeom prst="rect">
            <a:avLst/>
          </a:prstGeom>
          <a:solidFill>
            <a:schemeClr val="accent5">
              <a:lumMod val="20000"/>
              <a:lumOff val="80000"/>
            </a:schemeClr>
          </a:solidFill>
          <a:ln w="31750">
            <a:solidFill>
              <a:srgbClr val="92D050"/>
            </a:solidFill>
          </a:ln>
        </p:spPr>
        <p:txBody>
          <a:bodyPr wrap="square" rtlCol="0">
            <a:spAutoFit/>
          </a:bodyPr>
          <a:lstStyle/>
          <a:p>
            <a:pPr algn="ctr"/>
            <a:r>
              <a:rPr lang="en-GB" sz="1600" dirty="0" smtClean="0">
                <a:latin typeface="Cambria" panose="02040503050406030204" pitchFamily="18" charset="0"/>
              </a:rPr>
              <a:t>Right Workspace</a:t>
            </a:r>
            <a:endParaRPr lang="en-GB" sz="1600" dirty="0">
              <a:latin typeface="Cambria" panose="02040503050406030204" pitchFamily="18" charset="0"/>
            </a:endParaRPr>
          </a:p>
        </p:txBody>
      </p:sp>
      <p:sp>
        <p:nvSpPr>
          <p:cNvPr id="4" name="TextBox 3"/>
          <p:cNvSpPr txBox="1"/>
          <p:nvPr/>
        </p:nvSpPr>
        <p:spPr>
          <a:xfrm>
            <a:off x="4221968" y="2588053"/>
            <a:ext cx="1400356" cy="338554"/>
          </a:xfrm>
          <a:prstGeom prst="rect">
            <a:avLst/>
          </a:prstGeom>
          <a:solidFill>
            <a:schemeClr val="accent5">
              <a:lumMod val="20000"/>
              <a:lumOff val="80000"/>
            </a:schemeClr>
          </a:solidFill>
          <a:ln w="31750">
            <a:solidFill>
              <a:srgbClr val="92D050"/>
            </a:solidFill>
          </a:ln>
        </p:spPr>
        <p:txBody>
          <a:bodyPr wrap="square" rtlCol="0">
            <a:spAutoFit/>
          </a:bodyPr>
          <a:lstStyle/>
          <a:p>
            <a:pPr algn="ctr"/>
            <a:r>
              <a:rPr lang="en-GB" sz="1600" dirty="0" smtClean="0">
                <a:latin typeface="Cambria" panose="02040503050406030204" pitchFamily="18" charset="0"/>
              </a:rPr>
              <a:t>Elastic Peaks</a:t>
            </a:r>
            <a:endParaRPr lang="en-GB" sz="1600" dirty="0">
              <a:latin typeface="Cambria" panose="02040503050406030204" pitchFamily="18" charset="0"/>
            </a:endParaRPr>
          </a:p>
        </p:txBody>
      </p:sp>
      <p:cxnSp>
        <p:nvCxnSpPr>
          <p:cNvPr id="10" name="Straight Arrow Connector 9"/>
          <p:cNvCxnSpPr/>
          <p:nvPr/>
        </p:nvCxnSpPr>
        <p:spPr>
          <a:xfrm flipH="1" flipV="1">
            <a:off x="5622324" y="2757330"/>
            <a:ext cx="619735" cy="383638"/>
          </a:xfrm>
          <a:prstGeom prst="straightConnector1">
            <a:avLst/>
          </a:prstGeom>
          <a:ln w="6350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V="1">
            <a:off x="3490667" y="2757330"/>
            <a:ext cx="750513" cy="169277"/>
          </a:xfrm>
          <a:prstGeom prst="straightConnector1">
            <a:avLst/>
          </a:prstGeom>
          <a:ln w="6350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737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Backscattering Workflow – Lamp and </a:t>
            </a:r>
            <a:r>
              <a:rPr lang="en-GB" b="1" dirty="0" err="1" smtClean="0"/>
              <a:t>Mantid</a:t>
            </a:r>
            <a:endParaRPr lang="en-GB" b="1"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918492" y="866759"/>
            <a:ext cx="7253907" cy="5148201"/>
          </a:xfrm>
          <a:prstGeom prst="rect">
            <a:avLst/>
          </a:prstGeom>
          <a:solidFill>
            <a:schemeClr val="bg1"/>
          </a:solidFill>
          <a:ln w="12700">
            <a:solidFill>
              <a:schemeClr val="tx1"/>
            </a:solidFill>
          </a:ln>
        </p:spPr>
      </p:pic>
    </p:spTree>
    <p:extLst>
      <p:ext uri="{BB962C8B-B14F-4D97-AF65-F5344CB8AC3E}">
        <p14:creationId xmlns:p14="http://schemas.microsoft.com/office/powerpoint/2010/main" val="40750095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Future Work – ILL Instruments</a:t>
            </a:r>
            <a:endParaRPr lang="en-GB" b="1" dirty="0">
              <a:solidFill>
                <a:srgbClr val="FF0000"/>
              </a:solidFill>
            </a:endParaRPr>
          </a:p>
        </p:txBody>
      </p:sp>
      <p:pic>
        <p:nvPicPr>
          <p:cNvPr id="10" name="Imag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8791" y="980728"/>
            <a:ext cx="7267626" cy="5134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p:cNvCxnSpPr/>
          <p:nvPr/>
        </p:nvCxnSpPr>
        <p:spPr>
          <a:xfrm flipV="1">
            <a:off x="4958070" y="3334090"/>
            <a:ext cx="0" cy="601326"/>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4703316" y="3234518"/>
            <a:ext cx="0" cy="601326"/>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8028384" y="4581128"/>
            <a:ext cx="432048" cy="0"/>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rot="8100000" flipV="1">
            <a:off x="3488457" y="4705667"/>
            <a:ext cx="0" cy="601326"/>
          </a:xfrm>
          <a:prstGeom prst="straightConnector1">
            <a:avLst/>
          </a:prstGeom>
          <a:ln w="95250" cap="flat">
            <a:solidFill>
              <a:srgbClr val="92D05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6200000" flipV="1">
            <a:off x="6912260" y="3346721"/>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rot="16200000" flipV="1">
            <a:off x="7128284" y="3547880"/>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6200000" flipV="1">
            <a:off x="4114490" y="3562607"/>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rot="16200000" flipV="1">
            <a:off x="3892116" y="347607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flipV="1">
            <a:off x="1475656" y="2132856"/>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V="1">
            <a:off x="3170027" y="2393330"/>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rot="5400000" flipV="1">
            <a:off x="6120172" y="468229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rot="5400000" flipV="1">
            <a:off x="2015716" y="562524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V="1">
            <a:off x="1655676" y="5766432"/>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rot="10800000" flipV="1">
            <a:off x="1259632" y="383584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rot="5400000" flipV="1">
            <a:off x="6624228" y="4834694"/>
            <a:ext cx="648072" cy="0"/>
          </a:xfrm>
          <a:prstGeom prst="straightConnector1">
            <a:avLst/>
          </a:prstGeom>
          <a:ln w="95250" cap="flat">
            <a:solidFill>
              <a:srgbClr val="FF0000"/>
            </a:solidFill>
            <a:headEnd type="triangle" w="med" len="sm"/>
            <a:tailEnd type="none" w="med" len="sm"/>
          </a:ln>
        </p:spPr>
        <p:style>
          <a:lnRef idx="2">
            <a:schemeClr val="accent1"/>
          </a:lnRef>
          <a:fillRef idx="0">
            <a:schemeClr val="accent1"/>
          </a:fillRef>
          <a:effectRef idx="1">
            <a:schemeClr val="accent1"/>
          </a:effectRef>
          <a:fontRef idx="minor">
            <a:schemeClr val="tx1"/>
          </a:fontRef>
        </p:style>
      </p:cxnSp>
      <p:sp>
        <p:nvSpPr>
          <p:cNvPr id="28" name="Content Placeholder 3"/>
          <p:cNvSpPr>
            <a:spLocks noGrp="1"/>
          </p:cNvSpPr>
          <p:nvPr>
            <p:ph sz="quarter" idx="17"/>
          </p:nvPr>
        </p:nvSpPr>
        <p:spPr>
          <a:xfrm>
            <a:off x="4713598" y="908720"/>
            <a:ext cx="4399519" cy="1759960"/>
          </a:xfrm>
        </p:spPr>
        <p:txBody>
          <a:bodyPr/>
          <a:lstStyle/>
          <a:p>
            <a:r>
              <a:rPr lang="en-GB" sz="2000" dirty="0" smtClean="0"/>
              <a:t>Started on </a:t>
            </a:r>
            <a:r>
              <a:rPr lang="en-GB" sz="2000" dirty="0" err="1" smtClean="0"/>
              <a:t>ToF</a:t>
            </a:r>
            <a:r>
              <a:rPr lang="en-GB" sz="2000" dirty="0" smtClean="0"/>
              <a:t> and Backscattering…</a:t>
            </a:r>
          </a:p>
          <a:p>
            <a:r>
              <a:rPr lang="en-GB" sz="2000" dirty="0" smtClean="0"/>
              <a:t>…SANS…</a:t>
            </a:r>
          </a:p>
          <a:p>
            <a:r>
              <a:rPr lang="en-GB" sz="2000" dirty="0" smtClean="0"/>
              <a:t>…reflectometry…</a:t>
            </a:r>
          </a:p>
          <a:p>
            <a:r>
              <a:rPr lang="en-GB" sz="2000" dirty="0" smtClean="0"/>
              <a:t>…diffraction</a:t>
            </a:r>
            <a:endParaRPr lang="en-GB" sz="2000" dirty="0"/>
          </a:p>
        </p:txBody>
      </p:sp>
      <p:sp>
        <p:nvSpPr>
          <p:cNvPr id="2" name="TextBox 1"/>
          <p:cNvSpPr txBox="1"/>
          <p:nvPr/>
        </p:nvSpPr>
        <p:spPr>
          <a:xfrm>
            <a:off x="356887" y="1978967"/>
            <a:ext cx="1118768" cy="307777"/>
          </a:xfrm>
          <a:prstGeom prst="rect">
            <a:avLst/>
          </a:prstGeom>
          <a:noFill/>
        </p:spPr>
        <p:txBody>
          <a:bodyPr wrap="none" rtlCol="0">
            <a:spAutoFit/>
          </a:bodyPr>
          <a:lstStyle/>
          <a:p>
            <a:r>
              <a:rPr lang="en-GB" sz="1400" dirty="0" err="1" smtClean="0">
                <a:latin typeface="Cambria" panose="02040503050406030204" pitchFamily="18" charset="0"/>
              </a:rPr>
              <a:t>SuperADAM</a:t>
            </a:r>
            <a:endParaRPr lang="en-GB" sz="1400" dirty="0">
              <a:latin typeface="Cambria" panose="02040503050406030204" pitchFamily="18" charset="0"/>
            </a:endParaRPr>
          </a:p>
        </p:txBody>
      </p:sp>
      <p:sp>
        <p:nvSpPr>
          <p:cNvPr id="29" name="TextBox 28"/>
          <p:cNvSpPr txBox="1"/>
          <p:nvPr/>
        </p:nvSpPr>
        <p:spPr>
          <a:xfrm>
            <a:off x="828658" y="3681956"/>
            <a:ext cx="402674" cy="307777"/>
          </a:xfrm>
          <a:prstGeom prst="rect">
            <a:avLst/>
          </a:prstGeom>
          <a:noFill/>
        </p:spPr>
        <p:txBody>
          <a:bodyPr wrap="none" rtlCol="0">
            <a:spAutoFit/>
          </a:bodyPr>
          <a:lstStyle/>
          <a:p>
            <a:r>
              <a:rPr lang="en-GB" sz="1400" dirty="0" smtClean="0">
                <a:latin typeface="Cambria" panose="02040503050406030204" pitchFamily="18" charset="0"/>
              </a:rPr>
              <a:t>D4</a:t>
            </a:r>
            <a:endParaRPr lang="en-GB" sz="1400" dirty="0">
              <a:latin typeface="Cambria" panose="02040503050406030204" pitchFamily="18" charset="0"/>
            </a:endParaRPr>
          </a:p>
        </p:txBody>
      </p:sp>
      <p:sp>
        <p:nvSpPr>
          <p:cNvPr id="30" name="TextBox 29"/>
          <p:cNvSpPr txBox="1"/>
          <p:nvPr/>
        </p:nvSpPr>
        <p:spPr>
          <a:xfrm rot="5400000">
            <a:off x="3965121" y="2747119"/>
            <a:ext cx="502061" cy="307777"/>
          </a:xfrm>
          <a:prstGeom prst="rect">
            <a:avLst/>
          </a:prstGeom>
          <a:noFill/>
        </p:spPr>
        <p:txBody>
          <a:bodyPr wrap="none" rtlCol="0">
            <a:spAutoFit/>
          </a:bodyPr>
          <a:lstStyle/>
          <a:p>
            <a:r>
              <a:rPr lang="en-GB" sz="1400" dirty="0" smtClean="0">
                <a:latin typeface="Cambria" panose="02040503050406030204" pitchFamily="18" charset="0"/>
              </a:rPr>
              <a:t>D17</a:t>
            </a:r>
            <a:endParaRPr lang="en-GB" sz="1400" dirty="0">
              <a:latin typeface="Cambria" panose="02040503050406030204" pitchFamily="18" charset="0"/>
            </a:endParaRPr>
          </a:p>
        </p:txBody>
      </p:sp>
      <p:sp>
        <p:nvSpPr>
          <p:cNvPr id="31" name="TextBox 30"/>
          <p:cNvSpPr txBox="1"/>
          <p:nvPr/>
        </p:nvSpPr>
        <p:spPr>
          <a:xfrm rot="5400000">
            <a:off x="4046495" y="2692653"/>
            <a:ext cx="784061" cy="307777"/>
          </a:xfrm>
          <a:prstGeom prst="rect">
            <a:avLst/>
          </a:prstGeom>
          <a:noFill/>
        </p:spPr>
        <p:txBody>
          <a:bodyPr wrap="none" rtlCol="0">
            <a:spAutoFit/>
          </a:bodyPr>
          <a:lstStyle/>
          <a:p>
            <a:r>
              <a:rPr lang="en-GB" sz="1400" dirty="0" smtClean="0">
                <a:latin typeface="Cambria" panose="02040503050406030204" pitchFamily="18" charset="0"/>
              </a:rPr>
              <a:t>FIGARO</a:t>
            </a:r>
            <a:endParaRPr lang="en-GB" sz="1400" dirty="0">
              <a:latin typeface="Cambria" panose="02040503050406030204" pitchFamily="18" charset="0"/>
            </a:endParaRPr>
          </a:p>
        </p:txBody>
      </p:sp>
      <p:sp>
        <p:nvSpPr>
          <p:cNvPr id="32" name="TextBox 31"/>
          <p:cNvSpPr txBox="1"/>
          <p:nvPr/>
        </p:nvSpPr>
        <p:spPr>
          <a:xfrm rot="5400000">
            <a:off x="4481805" y="2852889"/>
            <a:ext cx="463588" cy="307777"/>
          </a:xfrm>
          <a:prstGeom prst="rect">
            <a:avLst/>
          </a:prstGeom>
          <a:noFill/>
        </p:spPr>
        <p:txBody>
          <a:bodyPr wrap="none" rtlCol="0">
            <a:spAutoFit/>
          </a:bodyPr>
          <a:lstStyle/>
          <a:p>
            <a:r>
              <a:rPr lang="en-GB" sz="1400" dirty="0" smtClean="0">
                <a:latin typeface="Cambria" panose="02040503050406030204" pitchFamily="18" charset="0"/>
              </a:rPr>
              <a:t>IN5</a:t>
            </a:r>
            <a:endParaRPr lang="en-GB" sz="1400" dirty="0">
              <a:latin typeface="Cambria" panose="02040503050406030204" pitchFamily="18" charset="0"/>
            </a:endParaRPr>
          </a:p>
        </p:txBody>
      </p:sp>
      <p:sp>
        <p:nvSpPr>
          <p:cNvPr id="33" name="TextBox 32"/>
          <p:cNvSpPr txBox="1"/>
          <p:nvPr/>
        </p:nvSpPr>
        <p:spPr>
          <a:xfrm rot="5400000">
            <a:off x="4726275" y="2948479"/>
            <a:ext cx="463588" cy="307777"/>
          </a:xfrm>
          <a:prstGeom prst="rect">
            <a:avLst/>
          </a:prstGeom>
          <a:noFill/>
        </p:spPr>
        <p:txBody>
          <a:bodyPr wrap="none" rtlCol="0">
            <a:spAutoFit/>
          </a:bodyPr>
          <a:lstStyle/>
          <a:p>
            <a:r>
              <a:rPr lang="en-GB" sz="1400" dirty="0" smtClean="0">
                <a:latin typeface="Cambria" panose="02040503050406030204" pitchFamily="18" charset="0"/>
              </a:rPr>
              <a:t>IN6</a:t>
            </a:r>
            <a:endParaRPr lang="en-GB" sz="1400" dirty="0">
              <a:latin typeface="Cambria" panose="02040503050406030204" pitchFamily="18" charset="0"/>
            </a:endParaRPr>
          </a:p>
        </p:txBody>
      </p:sp>
      <p:sp>
        <p:nvSpPr>
          <p:cNvPr id="35" name="TextBox 34"/>
          <p:cNvSpPr txBox="1"/>
          <p:nvPr/>
        </p:nvSpPr>
        <p:spPr>
          <a:xfrm rot="5400000">
            <a:off x="6985265" y="2637002"/>
            <a:ext cx="502061" cy="307777"/>
          </a:xfrm>
          <a:prstGeom prst="rect">
            <a:avLst/>
          </a:prstGeom>
          <a:noFill/>
        </p:spPr>
        <p:txBody>
          <a:bodyPr wrap="none" rtlCol="0">
            <a:spAutoFit/>
          </a:bodyPr>
          <a:lstStyle/>
          <a:p>
            <a:r>
              <a:rPr lang="en-GB" sz="1400" dirty="0" smtClean="0">
                <a:latin typeface="Cambria" panose="02040503050406030204" pitchFamily="18" charset="0"/>
              </a:rPr>
              <a:t>D11</a:t>
            </a:r>
            <a:endParaRPr lang="en-GB" sz="1400" dirty="0">
              <a:latin typeface="Cambria" panose="02040503050406030204" pitchFamily="18" charset="0"/>
            </a:endParaRPr>
          </a:p>
        </p:txBody>
      </p:sp>
      <p:sp>
        <p:nvSpPr>
          <p:cNvPr id="36" name="TextBox 35"/>
          <p:cNvSpPr txBox="1"/>
          <p:nvPr/>
        </p:nvSpPr>
        <p:spPr>
          <a:xfrm>
            <a:off x="3830469" y="2239441"/>
            <a:ext cx="502061" cy="307777"/>
          </a:xfrm>
          <a:prstGeom prst="rect">
            <a:avLst/>
          </a:prstGeom>
          <a:noFill/>
        </p:spPr>
        <p:txBody>
          <a:bodyPr wrap="none" rtlCol="0">
            <a:spAutoFit/>
          </a:bodyPr>
          <a:lstStyle/>
          <a:p>
            <a:r>
              <a:rPr lang="en-GB" sz="1400" dirty="0" smtClean="0">
                <a:latin typeface="Cambria" panose="02040503050406030204" pitchFamily="18" charset="0"/>
              </a:rPr>
              <a:t>D22</a:t>
            </a:r>
            <a:endParaRPr lang="en-GB" sz="1400" dirty="0">
              <a:latin typeface="Cambria" panose="02040503050406030204" pitchFamily="18" charset="0"/>
            </a:endParaRPr>
          </a:p>
        </p:txBody>
      </p:sp>
      <p:sp>
        <p:nvSpPr>
          <p:cNvPr id="37" name="TextBox 36"/>
          <p:cNvSpPr txBox="1"/>
          <p:nvPr/>
        </p:nvSpPr>
        <p:spPr>
          <a:xfrm rot="5400000">
            <a:off x="7201289" y="2837424"/>
            <a:ext cx="502061" cy="307777"/>
          </a:xfrm>
          <a:prstGeom prst="rect">
            <a:avLst/>
          </a:prstGeom>
          <a:noFill/>
        </p:spPr>
        <p:txBody>
          <a:bodyPr wrap="none" rtlCol="0">
            <a:spAutoFit/>
          </a:bodyPr>
          <a:lstStyle/>
          <a:p>
            <a:r>
              <a:rPr lang="en-GB" sz="1400" dirty="0" smtClean="0">
                <a:latin typeface="Cambria" panose="02040503050406030204" pitchFamily="18" charset="0"/>
              </a:rPr>
              <a:t>D33</a:t>
            </a:r>
            <a:endParaRPr lang="en-GB" sz="1400" dirty="0">
              <a:latin typeface="Cambria" panose="02040503050406030204" pitchFamily="18" charset="0"/>
            </a:endParaRPr>
          </a:p>
        </p:txBody>
      </p:sp>
      <p:sp>
        <p:nvSpPr>
          <p:cNvPr id="38" name="TextBox 37"/>
          <p:cNvSpPr txBox="1"/>
          <p:nvPr/>
        </p:nvSpPr>
        <p:spPr>
          <a:xfrm>
            <a:off x="6188367" y="5006330"/>
            <a:ext cx="511679" cy="307777"/>
          </a:xfrm>
          <a:prstGeom prst="rect">
            <a:avLst/>
          </a:prstGeom>
          <a:solidFill>
            <a:srgbClr val="FFFFFF"/>
          </a:solidFill>
        </p:spPr>
        <p:txBody>
          <a:bodyPr wrap="none" rtlCol="0">
            <a:spAutoFit/>
          </a:bodyPr>
          <a:lstStyle/>
          <a:p>
            <a:r>
              <a:rPr lang="en-GB" sz="1400" dirty="0" smtClean="0">
                <a:latin typeface="Cambria" panose="02040503050406030204" pitchFamily="18" charset="0"/>
              </a:rPr>
              <a:t>D1B</a:t>
            </a:r>
            <a:endParaRPr lang="en-GB" sz="1400" dirty="0">
              <a:latin typeface="Cambria" panose="02040503050406030204" pitchFamily="18" charset="0"/>
            </a:endParaRPr>
          </a:p>
        </p:txBody>
      </p:sp>
      <p:sp>
        <p:nvSpPr>
          <p:cNvPr id="39" name="TextBox 38"/>
          <p:cNvSpPr txBox="1"/>
          <p:nvPr/>
        </p:nvSpPr>
        <p:spPr>
          <a:xfrm>
            <a:off x="6608074" y="5158730"/>
            <a:ext cx="680379" cy="307777"/>
          </a:xfrm>
          <a:prstGeom prst="rect">
            <a:avLst/>
          </a:prstGeom>
          <a:solidFill>
            <a:srgbClr val="FFFFFF"/>
          </a:solidFill>
        </p:spPr>
        <p:txBody>
          <a:bodyPr wrap="none" rtlCol="0">
            <a:spAutoFit/>
          </a:bodyPr>
          <a:lstStyle/>
          <a:p>
            <a:r>
              <a:rPr lang="en-GB" sz="1400" dirty="0" smtClean="0">
                <a:latin typeface="Cambria" panose="02040503050406030204" pitchFamily="18" charset="0"/>
              </a:rPr>
              <a:t>SALSA</a:t>
            </a:r>
            <a:endParaRPr lang="en-GB" sz="1400" dirty="0">
              <a:latin typeface="Cambria" panose="02040503050406030204" pitchFamily="18" charset="0"/>
            </a:endParaRPr>
          </a:p>
        </p:txBody>
      </p:sp>
      <p:sp>
        <p:nvSpPr>
          <p:cNvPr id="40" name="TextBox 39"/>
          <p:cNvSpPr txBox="1"/>
          <p:nvPr/>
        </p:nvSpPr>
        <p:spPr>
          <a:xfrm>
            <a:off x="8460432" y="4427239"/>
            <a:ext cx="671979" cy="307777"/>
          </a:xfrm>
          <a:prstGeom prst="rect">
            <a:avLst/>
          </a:prstGeom>
          <a:noFill/>
        </p:spPr>
        <p:txBody>
          <a:bodyPr wrap="none" rtlCol="0">
            <a:spAutoFit/>
          </a:bodyPr>
          <a:lstStyle/>
          <a:p>
            <a:r>
              <a:rPr lang="en-GB" sz="1400" dirty="0" smtClean="0">
                <a:latin typeface="Cambria" panose="02040503050406030204" pitchFamily="18" charset="0"/>
              </a:rPr>
              <a:t>IN16B</a:t>
            </a:r>
            <a:endParaRPr lang="en-GB" sz="1400" dirty="0">
              <a:latin typeface="Cambria" panose="02040503050406030204" pitchFamily="18" charset="0"/>
            </a:endParaRPr>
          </a:p>
        </p:txBody>
      </p:sp>
      <p:sp>
        <p:nvSpPr>
          <p:cNvPr id="41" name="TextBox 40"/>
          <p:cNvSpPr txBox="1"/>
          <p:nvPr/>
        </p:nvSpPr>
        <p:spPr>
          <a:xfrm rot="18900000">
            <a:off x="3598675" y="5203613"/>
            <a:ext cx="463588" cy="307777"/>
          </a:xfrm>
          <a:prstGeom prst="rect">
            <a:avLst/>
          </a:prstGeom>
          <a:solidFill>
            <a:srgbClr val="FFFFFF"/>
          </a:solidFill>
        </p:spPr>
        <p:txBody>
          <a:bodyPr wrap="none" rtlCol="0">
            <a:spAutoFit/>
          </a:bodyPr>
          <a:lstStyle/>
          <a:p>
            <a:r>
              <a:rPr lang="en-GB" sz="1400" dirty="0" smtClean="0">
                <a:latin typeface="Cambria" panose="02040503050406030204" pitchFamily="18" charset="0"/>
              </a:rPr>
              <a:t>IN4</a:t>
            </a:r>
            <a:endParaRPr lang="en-GB" sz="1400" dirty="0">
              <a:latin typeface="Cambria" panose="02040503050406030204" pitchFamily="18" charset="0"/>
            </a:endParaRPr>
          </a:p>
        </p:txBody>
      </p:sp>
      <p:sp>
        <p:nvSpPr>
          <p:cNvPr id="43" name="TextBox 42"/>
          <p:cNvSpPr txBox="1"/>
          <p:nvPr/>
        </p:nvSpPr>
        <p:spPr>
          <a:xfrm>
            <a:off x="2083911" y="5960197"/>
            <a:ext cx="511679" cy="307777"/>
          </a:xfrm>
          <a:prstGeom prst="rect">
            <a:avLst/>
          </a:prstGeom>
          <a:noFill/>
        </p:spPr>
        <p:txBody>
          <a:bodyPr wrap="none" rtlCol="0">
            <a:spAutoFit/>
          </a:bodyPr>
          <a:lstStyle/>
          <a:p>
            <a:r>
              <a:rPr lang="en-GB" sz="1400" dirty="0" smtClean="0">
                <a:latin typeface="Cambria" panose="02040503050406030204" pitchFamily="18" charset="0"/>
              </a:rPr>
              <a:t>D2B</a:t>
            </a:r>
            <a:endParaRPr lang="en-GB" sz="1400" dirty="0">
              <a:latin typeface="Cambria" panose="02040503050406030204" pitchFamily="18" charset="0"/>
            </a:endParaRPr>
          </a:p>
        </p:txBody>
      </p:sp>
      <p:sp>
        <p:nvSpPr>
          <p:cNvPr id="44" name="TextBox 43"/>
          <p:cNvSpPr txBox="1"/>
          <p:nvPr/>
        </p:nvSpPr>
        <p:spPr>
          <a:xfrm>
            <a:off x="1728681" y="6115032"/>
            <a:ext cx="502061" cy="307777"/>
          </a:xfrm>
          <a:prstGeom prst="rect">
            <a:avLst/>
          </a:prstGeom>
          <a:noFill/>
        </p:spPr>
        <p:txBody>
          <a:bodyPr wrap="none" rtlCol="0">
            <a:spAutoFit/>
          </a:bodyPr>
          <a:lstStyle/>
          <a:p>
            <a:r>
              <a:rPr lang="en-GB" sz="1400" dirty="0" smtClean="0">
                <a:latin typeface="Cambria" panose="02040503050406030204" pitchFamily="18" charset="0"/>
              </a:rPr>
              <a:t>D20</a:t>
            </a:r>
            <a:endParaRPr lang="en-GB" sz="1400" dirty="0">
              <a:latin typeface="Cambria" panose="02040503050406030204" pitchFamily="18" charset="0"/>
            </a:endParaRPr>
          </a:p>
        </p:txBody>
      </p:sp>
    </p:spTree>
    <p:extLst>
      <p:ext uri="{BB962C8B-B14F-4D97-AF65-F5344CB8AC3E}">
        <p14:creationId xmlns:p14="http://schemas.microsoft.com/office/powerpoint/2010/main" val="220540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xEl>
                                              <p:pRg st="1" end="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8">
                                            <p:txEl>
                                              <p:pRg st="3" end="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uiExpand="1" build="p"/>
      <p:bldP spid="2" grpId="0"/>
      <p:bldP spid="29" grpId="0"/>
      <p:bldP spid="30" grpId="0"/>
      <p:bldP spid="31" grpId="0"/>
      <p:bldP spid="32" grpId="0"/>
      <p:bldP spid="33" grpId="0"/>
      <p:bldP spid="35" grpId="0"/>
      <p:bldP spid="36" grpId="0"/>
      <p:bldP spid="37" grpId="0"/>
      <p:bldP spid="38" grpId="0" animBg="1"/>
      <p:bldP spid="39" grpId="0" animBg="1"/>
      <p:bldP spid="40" grpId="0"/>
      <p:bldP spid="41" grpId="0" animBg="1"/>
      <p:bldP spid="43" grpId="0"/>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D2B, </a:t>
            </a:r>
            <a:r>
              <a:rPr lang="en-GB" dirty="0" smtClean="0"/>
              <a:t>D4, D7 and D16</a:t>
            </a:r>
            <a:endParaRPr lang="en-GB" dirty="0"/>
          </a:p>
        </p:txBody>
      </p:sp>
      <p:sp>
        <p:nvSpPr>
          <p:cNvPr id="7" name="Text Placeholder 6"/>
          <p:cNvSpPr>
            <a:spLocks noGrp="1"/>
          </p:cNvSpPr>
          <p:nvPr>
            <p:ph type="body" sz="quarter" idx="18"/>
          </p:nvPr>
        </p:nvSpPr>
        <p:spPr/>
        <p:txBody>
          <a:bodyPr/>
          <a:lstStyle/>
          <a:p>
            <a:r>
              <a:rPr lang="en-GB" b="1" dirty="0" smtClean="0"/>
              <a:t>Future Work – Scanning Instruments</a:t>
            </a:r>
            <a:endParaRPr lang="en-GB" b="1"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995936" y="1903176"/>
            <a:ext cx="4098925" cy="4018735"/>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17486326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D2B, </a:t>
            </a:r>
            <a:r>
              <a:rPr lang="en-GB" dirty="0" smtClean="0"/>
              <a:t>D4, </a:t>
            </a:r>
            <a:r>
              <a:rPr lang="en-GB" dirty="0"/>
              <a:t>D7 and D16</a:t>
            </a:r>
            <a:endParaRPr lang="en-GB" dirty="0"/>
          </a:p>
        </p:txBody>
      </p:sp>
      <p:sp>
        <p:nvSpPr>
          <p:cNvPr id="7" name="Text Placeholder 6"/>
          <p:cNvSpPr>
            <a:spLocks noGrp="1"/>
          </p:cNvSpPr>
          <p:nvPr>
            <p:ph type="body" sz="quarter" idx="18"/>
          </p:nvPr>
        </p:nvSpPr>
        <p:spPr/>
        <p:txBody>
          <a:bodyPr/>
          <a:lstStyle/>
          <a:p>
            <a:r>
              <a:rPr lang="en-GB" b="1" dirty="0" smtClean="0"/>
              <a:t>Future Work – Scanning Instruments</a:t>
            </a:r>
            <a:endParaRPr lang="en-GB"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64" y="1903203"/>
            <a:ext cx="4098868" cy="40186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2803659949"/>
      </p:ext>
    </p:extLst>
  </p:cSld>
  <p:clrMapOvr>
    <a:masterClrMapping/>
  </p:clrMapOvr>
  <mc:AlternateContent xmlns:mc="http://schemas.openxmlformats.org/markup-compatibility/2006" xmlns:p14="http://schemas.microsoft.com/office/powerpoint/2010/main">
    <mc:Choice Requires="p14">
      <p:transition spd="slow" p14:dur="2000" advTm="1500"/>
    </mc:Choice>
    <mc:Fallback xmlns="">
      <p:transition spd="slow" advTm="15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a:t>
            </a:r>
            <a:r>
              <a:rPr lang="en-GB" dirty="0"/>
              <a:t>D2B, D4, D7 and D16</a:t>
            </a:r>
            <a:endParaRPr lang="en-GB" dirty="0"/>
          </a:p>
        </p:txBody>
      </p:sp>
      <p:sp>
        <p:nvSpPr>
          <p:cNvPr id="7" name="Text Placeholder 6"/>
          <p:cNvSpPr>
            <a:spLocks noGrp="1"/>
          </p:cNvSpPr>
          <p:nvPr>
            <p:ph type="body" sz="quarter" idx="18"/>
          </p:nvPr>
        </p:nvSpPr>
        <p:spPr/>
        <p:txBody>
          <a:bodyPr/>
          <a:lstStyle/>
          <a:p>
            <a:r>
              <a:rPr lang="en-GB" b="1" dirty="0" smtClean="0"/>
              <a:t>Future Work – Scanning Instruments</a:t>
            </a:r>
            <a:endParaRPr lang="en-GB"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64" y="1903203"/>
            <a:ext cx="4098868" cy="40186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3632083101"/>
      </p:ext>
    </p:extLst>
  </p:cSld>
  <p:clrMapOvr>
    <a:masterClrMapping/>
  </p:clrMapOvr>
  <mc:AlternateContent xmlns:mc="http://schemas.openxmlformats.org/markup-compatibility/2006" xmlns:p14="http://schemas.microsoft.com/office/powerpoint/2010/main">
    <mc:Choice Requires="p14">
      <p:transition spd="slow" p14:dur="2000" advTm="1500"/>
    </mc:Choice>
    <mc:Fallback xmlns="">
      <p:transition spd="slow" advTm="15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dirty="0" smtClean="0"/>
              <a:t>Support the instruments at ILL with movable detectors, such as </a:t>
            </a:r>
            <a:r>
              <a:rPr lang="en-GB" dirty="0"/>
              <a:t>D2B, D4, D7 and D16</a:t>
            </a:r>
            <a:endParaRPr lang="en-GB" dirty="0"/>
          </a:p>
        </p:txBody>
      </p:sp>
      <p:sp>
        <p:nvSpPr>
          <p:cNvPr id="7" name="Text Placeholder 6"/>
          <p:cNvSpPr>
            <a:spLocks noGrp="1"/>
          </p:cNvSpPr>
          <p:nvPr>
            <p:ph type="body" sz="quarter" idx="18"/>
          </p:nvPr>
        </p:nvSpPr>
        <p:spPr/>
        <p:txBody>
          <a:bodyPr/>
          <a:lstStyle/>
          <a:p>
            <a:r>
              <a:rPr lang="en-GB" b="1" dirty="0" smtClean="0"/>
              <a:t>Future Work – Scanning Instruments</a:t>
            </a:r>
            <a:endParaRPr lang="en-GB" b="1"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3995964" y="1903203"/>
            <a:ext cx="4098868" cy="401867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5"/>
          <p:cNvSpPr txBox="1">
            <a:spLocks/>
          </p:cNvSpPr>
          <p:nvPr/>
        </p:nvSpPr>
        <p:spPr>
          <a:xfrm>
            <a:off x="927572" y="3212976"/>
            <a:ext cx="2411760" cy="1025765"/>
          </a:xfrm>
          <a:prstGeom prst="rect">
            <a:avLst/>
          </a:prstGeom>
        </p:spPr>
        <p:txBody>
          <a:bodyPr vert="horz"/>
          <a:lstStyle>
            <a:lvl1pPr marL="182563" indent="-182563" algn="l" defTabSz="457200" rtl="0" eaLnBrk="0" fontAlgn="base" hangingPunct="0">
              <a:spcBef>
                <a:spcPct val="20000"/>
              </a:spcBef>
              <a:spcAft>
                <a:spcPct val="0"/>
              </a:spcAft>
              <a:buFont typeface="Arial" pitchFamily="34" charset="0"/>
              <a:buChar char="•"/>
              <a:defRPr sz="2400" b="0" i="0" kern="1200">
                <a:solidFill>
                  <a:schemeClr val="tx1"/>
                </a:solidFill>
                <a:latin typeface="Cambria" panose="02040503050406030204" pitchFamily="18" charset="0"/>
                <a:ea typeface="+mn-ea"/>
                <a:cs typeface="Verdana"/>
              </a:defRPr>
            </a:lvl1pPr>
            <a:lvl2pPr marL="355600" indent="-173038" algn="l" defTabSz="457200" rtl="0" eaLnBrk="0" fontAlgn="base" hangingPunct="0">
              <a:spcBef>
                <a:spcPct val="20000"/>
              </a:spcBef>
              <a:spcAft>
                <a:spcPct val="0"/>
              </a:spcAft>
              <a:buSzPct val="50000"/>
              <a:buFont typeface="Arial" pitchFamily="34" charset="0"/>
              <a:buChar char="–"/>
              <a:defRPr sz="1600" b="0" i="0" kern="1200">
                <a:solidFill>
                  <a:schemeClr val="tx1"/>
                </a:solidFill>
                <a:latin typeface="Cambria" panose="02040503050406030204" pitchFamily="18" charset="0"/>
                <a:ea typeface="+mn-ea"/>
                <a:cs typeface="Verdana"/>
              </a:defRPr>
            </a:lvl2pPr>
            <a:lvl3pPr marL="539750" indent="-184150" algn="l" defTabSz="457200" rtl="0" eaLnBrk="0" fontAlgn="base" hangingPunct="0">
              <a:spcBef>
                <a:spcPct val="20000"/>
              </a:spcBef>
              <a:spcAft>
                <a:spcPct val="0"/>
              </a:spcAft>
              <a:buSzPct val="50000"/>
              <a:buFont typeface="Wingdings" charset="2"/>
              <a:buChar char="§"/>
              <a:defRPr sz="1400" b="0" i="0" kern="1200">
                <a:solidFill>
                  <a:schemeClr val="tx1"/>
                </a:solidFill>
                <a:latin typeface="Cambria" panose="02040503050406030204" pitchFamily="18" charset="0"/>
                <a:ea typeface="+mn-ea"/>
                <a:cs typeface="Verdana"/>
              </a:defRPr>
            </a:lvl3pPr>
            <a:lvl4pPr marL="722313" indent="-182563" algn="l" defTabSz="457200" rtl="0" eaLnBrk="0" fontAlgn="base" hangingPunct="0">
              <a:spcBef>
                <a:spcPct val="20000"/>
              </a:spcBef>
              <a:spcAft>
                <a:spcPct val="0"/>
              </a:spcAft>
              <a:buSzPct val="50000"/>
              <a:buFont typeface="Courier New"/>
              <a:buChar char="o"/>
              <a:defRPr sz="1100" b="0" i="0" kern="1200">
                <a:solidFill>
                  <a:schemeClr val="tx1"/>
                </a:solidFill>
                <a:latin typeface="Cambria" panose="02040503050406030204" pitchFamily="18" charset="0"/>
                <a:ea typeface="+mn-ea"/>
                <a:cs typeface="Verdana"/>
              </a:defRPr>
            </a:lvl4pPr>
            <a:lvl5pPr marL="2057400" indent="-228600" algn="l" defTabSz="457200" rtl="0" eaLnBrk="0" fontAlgn="base" hangingPunct="0">
              <a:spcBef>
                <a:spcPct val="20000"/>
              </a:spcBef>
              <a:spcAft>
                <a:spcPct val="0"/>
              </a:spcAft>
              <a:buFont typeface="Arial" pitchFamily="34" charset="0"/>
              <a:buChar char="»"/>
              <a:defRPr sz="2000" b="0" i="0" kern="1200">
                <a:solidFill>
                  <a:schemeClr val="tx1"/>
                </a:solidFill>
                <a:latin typeface="Verdana"/>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GB" b="1" dirty="0"/>
              <a:t>D2B </a:t>
            </a:r>
            <a:r>
              <a:rPr lang="en-GB" b="1" dirty="0" smtClean="0"/>
              <a:t>– Powder</a:t>
            </a:r>
          </a:p>
          <a:p>
            <a:pPr marL="0" indent="0" algn="ctr">
              <a:buNone/>
            </a:pPr>
            <a:r>
              <a:rPr lang="en-GB" b="1" dirty="0" smtClean="0"/>
              <a:t>Diffractometer</a:t>
            </a:r>
            <a:endParaRPr lang="en-GB" b="1" dirty="0"/>
          </a:p>
        </p:txBody>
      </p:sp>
    </p:spTree>
    <p:extLst>
      <p:ext uri="{BB962C8B-B14F-4D97-AF65-F5344CB8AC3E}">
        <p14:creationId xmlns:p14="http://schemas.microsoft.com/office/powerpoint/2010/main" val="3195438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quarter" idx="17"/>
          </p:nvPr>
        </p:nvSpPr>
        <p:spPr>
          <a:xfrm>
            <a:off x="162630" y="1052736"/>
            <a:ext cx="8727371" cy="4962831"/>
          </a:xfrm>
        </p:spPr>
        <p:txBody>
          <a:bodyPr/>
          <a:lstStyle/>
          <a:p>
            <a:r>
              <a:rPr lang="en-GB" sz="2800" dirty="0" smtClean="0"/>
              <a:t>SINE2020 funding for </a:t>
            </a:r>
            <a:r>
              <a:rPr lang="en-GB" sz="2800" dirty="0" err="1" smtClean="0"/>
              <a:t>Mantid</a:t>
            </a:r>
            <a:r>
              <a:rPr lang="en-GB" sz="2800" dirty="0" smtClean="0"/>
              <a:t> on continuous sources</a:t>
            </a:r>
          </a:p>
          <a:p>
            <a:r>
              <a:rPr lang="en-GB" sz="2800" dirty="0" smtClean="0"/>
              <a:t>SINE2020 funding for data analysis work:</a:t>
            </a:r>
            <a:endParaRPr lang="en-GB" sz="2800" dirty="0" smtClean="0">
              <a:solidFill>
                <a:srgbClr val="FF0000"/>
              </a:solidFill>
            </a:endParaRPr>
          </a:p>
          <a:p>
            <a:pPr lvl="1"/>
            <a:r>
              <a:rPr lang="en-GB" sz="2400" dirty="0" smtClean="0"/>
              <a:t>QENS – GUIs, fitting and analysis in </a:t>
            </a:r>
            <a:r>
              <a:rPr lang="en-GB" sz="2400" dirty="0" err="1" smtClean="0"/>
              <a:t>Mantid</a:t>
            </a:r>
            <a:endParaRPr lang="en-GB" sz="2400" dirty="0" smtClean="0"/>
          </a:p>
          <a:p>
            <a:pPr lvl="1"/>
            <a:r>
              <a:rPr lang="en-GB" sz="2400" dirty="0" smtClean="0"/>
              <a:t>Simulation – MDANSE, DFT</a:t>
            </a:r>
          </a:p>
          <a:p>
            <a:r>
              <a:rPr lang="en-GB" sz="3000" dirty="0" err="1" smtClean="0"/>
              <a:t>Mantid</a:t>
            </a:r>
            <a:r>
              <a:rPr lang="en-GB" sz="3000" dirty="0" smtClean="0"/>
              <a:t> adoption under way at the ILL…</a:t>
            </a:r>
          </a:p>
          <a:p>
            <a:r>
              <a:rPr lang="en-GB" sz="3000" dirty="0" smtClean="0"/>
              <a:t>… but lots still a long way to go</a:t>
            </a:r>
          </a:p>
          <a:p>
            <a:endParaRPr lang="en-GB" sz="3000" dirty="0"/>
          </a:p>
          <a:p>
            <a:pPr marL="0" indent="0" algn="ctr">
              <a:buNone/>
            </a:pPr>
            <a:r>
              <a:rPr lang="en-GB" sz="3000" b="1" dirty="0" smtClean="0"/>
              <a:t>Thanks for listening!</a:t>
            </a:r>
            <a:endParaRPr lang="en-GB" sz="3000" b="1" dirty="0"/>
          </a:p>
        </p:txBody>
      </p:sp>
      <p:sp>
        <p:nvSpPr>
          <p:cNvPr id="7" name="Text Placeholder 6"/>
          <p:cNvSpPr>
            <a:spLocks noGrp="1"/>
          </p:cNvSpPr>
          <p:nvPr>
            <p:ph type="body" sz="quarter" idx="18"/>
          </p:nvPr>
        </p:nvSpPr>
        <p:spPr/>
        <p:txBody>
          <a:bodyPr/>
          <a:lstStyle/>
          <a:p>
            <a:r>
              <a:rPr lang="en-GB" b="1" dirty="0" smtClean="0"/>
              <a:t>Future Work, Summary and Conclusions</a:t>
            </a:r>
            <a:endParaRPr lang="en-GB" b="1" dirty="0"/>
          </a:p>
        </p:txBody>
      </p:sp>
    </p:spTree>
    <p:extLst>
      <p:ext uri="{BB962C8B-B14F-4D97-AF65-F5344CB8AC3E}">
        <p14:creationId xmlns:p14="http://schemas.microsoft.com/office/powerpoint/2010/main" val="357089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The </a:t>
            </a:r>
            <a:r>
              <a:rPr lang="en-GB" b="1" dirty="0" err="1" smtClean="0"/>
              <a:t>Mantid</a:t>
            </a:r>
            <a:r>
              <a:rPr lang="en-GB" b="1" dirty="0" smtClean="0"/>
              <a:t> Project – Neutron Data Reduction</a:t>
            </a:r>
            <a:endParaRPr lang="en-GB" b="1" dirty="0"/>
          </a:p>
        </p:txBody>
      </p:sp>
      <p:pic>
        <p:nvPicPr>
          <p:cNvPr id="184325" name="Picture 5" descr="See original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3475448"/>
            <a:ext cx="2640916" cy="1421039"/>
          </a:xfrm>
          <a:prstGeom prst="rect">
            <a:avLst/>
          </a:prstGeom>
          <a:noFill/>
          <a:extLst>
            <a:ext uri="{909E8E84-426E-40DD-AFC4-6F175D3DCCD1}">
              <a14:hiddenFill xmlns:a14="http://schemas.microsoft.com/office/drawing/2010/main">
                <a:solidFill>
                  <a:srgbClr val="FFFFFF"/>
                </a:solidFill>
              </a14:hiddenFill>
            </a:ext>
          </a:extLst>
        </p:spPr>
      </p:pic>
      <p:pic>
        <p:nvPicPr>
          <p:cNvPr id="184327" name="Picture 7" descr="See original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1445726"/>
            <a:ext cx="4044369" cy="921304"/>
          </a:xfrm>
          <a:prstGeom prst="rect">
            <a:avLst/>
          </a:prstGeom>
          <a:noFill/>
          <a:extLst>
            <a:ext uri="{909E8E84-426E-40DD-AFC4-6F175D3DCCD1}">
              <a14:hiddenFill xmlns:a14="http://schemas.microsoft.com/office/drawing/2010/main">
                <a:solidFill>
                  <a:srgbClr val="FFFFFF"/>
                </a:solidFill>
              </a14:hiddenFill>
            </a:ext>
          </a:extLst>
        </p:spPr>
      </p:pic>
      <p:pic>
        <p:nvPicPr>
          <p:cNvPr id="184329" name="Picture 9" descr="https://wiki.ornl.gov/sites/rams/j_feng/PublishingImages/SNS%20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9566" y="3284984"/>
            <a:ext cx="2374752" cy="1652649"/>
          </a:xfrm>
          <a:prstGeom prst="rect">
            <a:avLst/>
          </a:prstGeom>
          <a:noFill/>
          <a:extLst>
            <a:ext uri="{909E8E84-426E-40DD-AFC4-6F175D3DCCD1}">
              <a14:hiddenFill xmlns:a14="http://schemas.microsoft.com/office/drawing/2010/main">
                <a:solidFill>
                  <a:srgbClr val="FFFFFF"/>
                </a:solidFill>
              </a14:hiddenFill>
            </a:ext>
          </a:extLst>
        </p:spPr>
      </p:pic>
      <p:pic>
        <p:nvPicPr>
          <p:cNvPr id="184331" name="Picture 11" descr="See original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6837" y="5466671"/>
            <a:ext cx="1308728" cy="479868"/>
          </a:xfrm>
          <a:prstGeom prst="rect">
            <a:avLst/>
          </a:prstGeom>
          <a:noFill/>
          <a:extLst>
            <a:ext uri="{909E8E84-426E-40DD-AFC4-6F175D3DCCD1}">
              <a14:hiddenFill xmlns:a14="http://schemas.microsoft.com/office/drawing/2010/main">
                <a:solidFill>
                  <a:srgbClr val="FFFFFF"/>
                </a:solidFill>
              </a14:hiddenFill>
            </a:ext>
          </a:extLst>
        </p:spPr>
      </p:pic>
      <p:pic>
        <p:nvPicPr>
          <p:cNvPr id="184333" name="Picture 13" descr="https://img.evbuc.com/https%3A%2F%2Fcdn.evbuc.com%2Fimages%2F21589746%2F60673964393%2F1%2Foriginal.jpg?h=230&amp;w=460&amp;rect=0%2C70%2C700%2C350&amp;s=0678229ac4c46bb166e5e16a4935f34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23928" y="5360004"/>
            <a:ext cx="1351474" cy="675738"/>
          </a:xfrm>
          <a:prstGeom prst="rect">
            <a:avLst/>
          </a:prstGeom>
          <a:noFill/>
          <a:extLst>
            <a:ext uri="{909E8E84-426E-40DD-AFC4-6F175D3DCCD1}">
              <a14:hiddenFill xmlns:a14="http://schemas.microsoft.com/office/drawing/2010/main">
                <a:solidFill>
                  <a:srgbClr val="FFFFFF"/>
                </a:solidFill>
              </a14:hiddenFill>
            </a:ext>
          </a:extLst>
        </p:spPr>
      </p:pic>
      <p:pic>
        <p:nvPicPr>
          <p:cNvPr id="184337" name="Picture 17" descr="See original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71686" y="5399624"/>
            <a:ext cx="1025256" cy="602440"/>
          </a:xfrm>
          <a:prstGeom prst="rect">
            <a:avLst/>
          </a:prstGeom>
          <a:noFill/>
          <a:extLst>
            <a:ext uri="{909E8E84-426E-40DD-AFC4-6F175D3DCCD1}">
              <a14:hiddenFill xmlns:a14="http://schemas.microsoft.com/office/drawing/2010/main">
                <a:solidFill>
                  <a:srgbClr val="FFFFFF"/>
                </a:solidFill>
              </a14:hiddenFill>
            </a:ext>
          </a:extLst>
        </p:spPr>
      </p:pic>
      <p:pic>
        <p:nvPicPr>
          <p:cNvPr id="184339" name="Picture 19" descr="C:\Users\BUSI\Documents\Bastille\NoBugs Talk\logo-ill.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62179" y="1478086"/>
            <a:ext cx="1422138" cy="1241288"/>
          </a:xfrm>
          <a:prstGeom prst="rect">
            <a:avLst/>
          </a:prstGeom>
          <a:noFill/>
          <a:extLst>
            <a:ext uri="{909E8E84-426E-40DD-AFC4-6F175D3DCCD1}">
              <a14:hiddenFill xmlns:a14="http://schemas.microsoft.com/office/drawing/2010/main">
                <a:solidFill>
                  <a:srgbClr val="FFFFFF"/>
                </a:solidFill>
              </a14:hiddenFill>
            </a:ext>
          </a:extLst>
        </p:spPr>
      </p:pic>
      <p:pic>
        <p:nvPicPr>
          <p:cNvPr id="184323" name="Picture 3" descr="C:\Users\BUSI\Documents\Bastille\Autumun 2016 Conference Poster\Mantid_Logo_with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81201" y="2080003"/>
            <a:ext cx="3374975" cy="1878789"/>
          </a:xfrm>
          <a:prstGeom prst="rect">
            <a:avLst/>
          </a:prstGeom>
          <a:noFill/>
          <a:extLst>
            <a:ext uri="{909E8E84-426E-40DD-AFC4-6F175D3DCCD1}">
              <a14:hiddenFill xmlns:a14="http://schemas.microsoft.com/office/drawing/2010/main">
                <a:solidFill>
                  <a:srgbClr val="FFFFFF"/>
                </a:solidFill>
              </a14:hiddenFill>
            </a:ext>
          </a:extLst>
        </p:spPr>
      </p:pic>
      <p:pic>
        <p:nvPicPr>
          <p:cNvPr id="184342" name="Picture 22" descr="See original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5536" y="5415558"/>
            <a:ext cx="1211390" cy="56463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original imag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161760" y="5360004"/>
            <a:ext cx="1713079" cy="6658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37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43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43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43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43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43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3368316"/>
            <a:ext cx="9144000" cy="3489684"/>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6" name="Content Placeholder 5"/>
          <p:cNvSpPr>
            <a:spLocks noGrp="1"/>
          </p:cNvSpPr>
          <p:nvPr>
            <p:ph sz="quarter" idx="17"/>
          </p:nvPr>
        </p:nvSpPr>
        <p:spPr>
          <a:xfrm>
            <a:off x="162630" y="980728"/>
            <a:ext cx="8727371" cy="5034839"/>
          </a:xfrm>
        </p:spPr>
        <p:txBody>
          <a:bodyPr/>
          <a:lstStyle/>
          <a:p>
            <a:r>
              <a:rPr lang="en-GB" dirty="0" smtClean="0"/>
              <a:t>Bastille project, part of ILL’s Endurance programme, to support 20 ILL instruments after 3 years, replacing Lamp</a:t>
            </a:r>
          </a:p>
          <a:p>
            <a:r>
              <a:rPr lang="en-GB" dirty="0" smtClean="0"/>
              <a:t>People involved:</a:t>
            </a:r>
          </a:p>
          <a:p>
            <a:pPr lvl="1"/>
            <a:r>
              <a:rPr lang="en-GB" sz="2000" dirty="0" smtClean="0"/>
              <a:t>Antti </a:t>
            </a:r>
            <a:r>
              <a:rPr lang="en-GB" sz="2000" dirty="0" err="1" smtClean="0"/>
              <a:t>Soininen</a:t>
            </a:r>
            <a:r>
              <a:rPr lang="en-GB" sz="2000" dirty="0" smtClean="0"/>
              <a:t>, Verena </a:t>
            </a:r>
            <a:r>
              <a:rPr lang="en-GB" sz="2000" dirty="0" err="1" smtClean="0"/>
              <a:t>Reimund</a:t>
            </a:r>
            <a:r>
              <a:rPr lang="en-GB" sz="2000" dirty="0" smtClean="0"/>
              <a:t>, </a:t>
            </a:r>
            <a:r>
              <a:rPr lang="en-GB" sz="2000" dirty="0" err="1" smtClean="0"/>
              <a:t>Gagik</a:t>
            </a:r>
            <a:r>
              <a:rPr lang="en-GB" sz="2000" dirty="0" smtClean="0"/>
              <a:t> </a:t>
            </a:r>
            <a:r>
              <a:rPr lang="en-GB" sz="2000" dirty="0" err="1" smtClean="0"/>
              <a:t>Vardanyan</a:t>
            </a:r>
            <a:endParaRPr lang="en-GB" sz="2000" dirty="0" smtClean="0"/>
          </a:p>
          <a:p>
            <a:pPr lvl="1"/>
            <a:r>
              <a:rPr lang="en-GB" sz="2000" dirty="0" smtClean="0"/>
              <a:t>Ian Bush – technical lead for one year – from Tessella</a:t>
            </a:r>
          </a:p>
          <a:p>
            <a:pPr lvl="1"/>
            <a:r>
              <a:rPr lang="en-GB" sz="2000" dirty="0"/>
              <a:t>Miguel </a:t>
            </a:r>
            <a:r>
              <a:rPr lang="en-GB" sz="2000" dirty="0" err="1"/>
              <a:t>Gonzàlez</a:t>
            </a:r>
            <a:r>
              <a:rPr lang="en-GB" sz="2000" dirty="0"/>
              <a:t> – scientific lead for the project – from ILL’s CS </a:t>
            </a:r>
            <a:r>
              <a:rPr lang="en-GB" sz="2000" dirty="0" smtClean="0"/>
              <a:t>Group</a:t>
            </a:r>
            <a:endParaRPr lang="en-GB" sz="2000" dirty="0"/>
          </a:p>
        </p:txBody>
      </p:sp>
      <p:sp>
        <p:nvSpPr>
          <p:cNvPr id="9" name="Text Placeholder 8"/>
          <p:cNvSpPr>
            <a:spLocks noGrp="1"/>
          </p:cNvSpPr>
          <p:nvPr>
            <p:ph type="body" sz="quarter" idx="18"/>
          </p:nvPr>
        </p:nvSpPr>
        <p:spPr/>
        <p:txBody>
          <a:bodyPr/>
          <a:lstStyle/>
          <a:p>
            <a:r>
              <a:rPr lang="en-GB" b="1" dirty="0" smtClean="0"/>
              <a:t>The Bastille Project for </a:t>
            </a:r>
            <a:r>
              <a:rPr lang="en-GB" b="1" dirty="0" err="1" smtClean="0"/>
              <a:t>Mantid</a:t>
            </a:r>
            <a:r>
              <a:rPr lang="en-GB" b="1" dirty="0" smtClean="0"/>
              <a:t> Adoption</a:t>
            </a:r>
            <a:endParaRPr lang="en-GB" b="1" dirty="0"/>
          </a:p>
        </p:txBody>
      </p:sp>
      <p:pic>
        <p:nvPicPr>
          <p:cNvPr id="4" name="Image 2" descr="logo_endurance_mai2012.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48264" y="1516688"/>
            <a:ext cx="1576387" cy="142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C:\Users\BUSI\Documents\Bastille\NoBugs Talk\Group_Photo-croppe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9632" y="3388230"/>
            <a:ext cx="6624736" cy="3474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9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8"/>
          </p:nvPr>
        </p:nvSpPr>
        <p:spPr/>
        <p:txBody>
          <a:bodyPr/>
          <a:lstStyle/>
          <a:p>
            <a:r>
              <a:rPr lang="en-GB" b="1" dirty="0" smtClean="0"/>
              <a:t>Working with the </a:t>
            </a:r>
            <a:r>
              <a:rPr lang="en-GB" b="1" dirty="0" err="1" smtClean="0"/>
              <a:t>Mantid</a:t>
            </a:r>
            <a:r>
              <a:rPr lang="en-GB" b="1" dirty="0" smtClean="0"/>
              <a:t> Team</a:t>
            </a:r>
            <a:endParaRPr lang="en-GB" b="1" dirty="0"/>
          </a:p>
        </p:txBody>
      </p:sp>
      <p:pic>
        <p:nvPicPr>
          <p:cNvPr id="186370" name="Picture 2" descr="See original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2978" y="3390900"/>
            <a:ext cx="3384376" cy="969162"/>
          </a:xfrm>
          <a:prstGeom prst="rect">
            <a:avLst/>
          </a:prstGeom>
          <a:noFill/>
          <a:extLst>
            <a:ext uri="{909E8E84-426E-40DD-AFC4-6F175D3DCCD1}">
              <a14:hiddenFill xmlns:a14="http://schemas.microsoft.com/office/drawing/2010/main">
                <a:solidFill>
                  <a:srgbClr val="FFFFFF"/>
                </a:solidFill>
              </a14:hiddenFill>
            </a:ext>
          </a:extLst>
        </p:spPr>
      </p:pic>
      <p:pic>
        <p:nvPicPr>
          <p:cNvPr id="186372" name="Picture 4" descr="See original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520" y="1169868"/>
            <a:ext cx="3600400" cy="1197133"/>
          </a:xfrm>
          <a:prstGeom prst="rect">
            <a:avLst/>
          </a:prstGeom>
          <a:noFill/>
          <a:extLst>
            <a:ext uri="{909E8E84-426E-40DD-AFC4-6F175D3DCCD1}">
              <a14:hiddenFill xmlns:a14="http://schemas.microsoft.com/office/drawing/2010/main">
                <a:solidFill>
                  <a:srgbClr val="FFFFFF"/>
                </a:solidFill>
              </a14:hiddenFill>
            </a:ext>
          </a:extLst>
        </p:spPr>
      </p:pic>
      <p:pic>
        <p:nvPicPr>
          <p:cNvPr id="186374" name="Picture 6" descr="See original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2174" y="1207541"/>
            <a:ext cx="3488050" cy="1121785"/>
          </a:xfrm>
          <a:prstGeom prst="rect">
            <a:avLst/>
          </a:prstGeom>
          <a:noFill/>
          <a:extLst>
            <a:ext uri="{909E8E84-426E-40DD-AFC4-6F175D3DCCD1}">
              <a14:hiddenFill xmlns:a14="http://schemas.microsoft.com/office/drawing/2010/main">
                <a:solidFill>
                  <a:srgbClr val="FFFFFF"/>
                </a:solidFill>
              </a14:hiddenFill>
            </a:ext>
          </a:extLst>
        </p:spPr>
      </p:pic>
      <p:pic>
        <p:nvPicPr>
          <p:cNvPr id="186376" name="Picture 8" descr="See original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68967" y="5076178"/>
            <a:ext cx="1994056" cy="478806"/>
          </a:xfrm>
          <a:prstGeom prst="rect">
            <a:avLst/>
          </a:prstGeom>
          <a:noFill/>
          <a:extLst>
            <a:ext uri="{909E8E84-426E-40DD-AFC4-6F175D3DCCD1}">
              <a14:hiddenFill xmlns:a14="http://schemas.microsoft.com/office/drawing/2010/main">
                <a:solidFill>
                  <a:srgbClr val="FFFFFF"/>
                </a:solidFill>
              </a14:hiddenFill>
            </a:ext>
          </a:extLst>
        </p:spPr>
      </p:pic>
      <p:pic>
        <p:nvPicPr>
          <p:cNvPr id="186378" name="Picture 10" descr="See original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30879" y="4988425"/>
            <a:ext cx="1480344" cy="65431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4061884" y="1768434"/>
            <a:ext cx="1014172" cy="0"/>
          </a:xfrm>
          <a:prstGeom prst="straightConnector1">
            <a:avLst/>
          </a:prstGeom>
          <a:ln w="95250" cap="flat">
            <a:solidFill>
              <a:srgbClr val="92D050"/>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flipH="1">
            <a:off x="5796136" y="2329326"/>
            <a:ext cx="792088" cy="883650"/>
          </a:xfrm>
          <a:prstGeom prst="straightConnector1">
            <a:avLst/>
          </a:prstGeom>
          <a:ln w="95250" cap="flat">
            <a:solidFill>
              <a:srgbClr val="92D050"/>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2873752" y="2318752"/>
            <a:ext cx="792088" cy="883650"/>
          </a:xfrm>
          <a:prstGeom prst="straightConnector1">
            <a:avLst/>
          </a:prstGeom>
          <a:ln w="95250" cap="flat">
            <a:solidFill>
              <a:srgbClr val="92D050"/>
            </a:solidFill>
            <a:headEnd type="triangle" w="med" len="sm"/>
            <a:tailEnd type="triangle" w="med"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20538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63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63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63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5496" y="2956140"/>
            <a:ext cx="4677212" cy="2993140"/>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01884" y="2075780"/>
            <a:ext cx="4406620" cy="46655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5" name="Picture 3" descr="C:\Users\BUSI\Documents\Bastille\Autumun 2016 Conference Poster\Mantid_Logo_with_ico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6875" y="1013495"/>
            <a:ext cx="1881610" cy="1047456"/>
          </a:xfrm>
          <a:prstGeom prst="rect">
            <a:avLst/>
          </a:prstGeom>
          <a:solidFill>
            <a:srgbClr val="FFFFFF"/>
          </a:solidFill>
          <a:ln w="12700">
            <a:solidFill>
              <a:schemeClr val="tx1"/>
            </a:solidFill>
          </a:ln>
          <a:extLst/>
        </p:spPr>
      </p:pic>
      <p:pic>
        <p:nvPicPr>
          <p:cNvPr id="2" name="Picture 2" descr="https://www.ill.eu/fileadmin/_processed_/csm_lampIMG_4169dbdcb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3982" y="1854532"/>
            <a:ext cx="2160240" cy="1087321"/>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35496" y="6021288"/>
            <a:ext cx="1656184" cy="72008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53339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pic>
        <p:nvPicPr>
          <p:cNvPr id="12" name="Picture 3" descr="C:\Users\BUSI\Documents\Bastille\NoBugs Talk\Lamp Mantid Screenshots\2-Lamp-Workspace.png"/>
          <p:cNvPicPr>
            <a:picLocks noChangeAspect="1" noChangeArrowheads="1"/>
          </p:cNvPicPr>
          <p:nvPr/>
        </p:nvPicPr>
        <p:blipFill rotWithShape="1">
          <a:blip r:embed="rId3">
            <a:extLst>
              <a:ext uri="{28A0092B-C50C-407E-A947-70E740481C1C}">
                <a14:useLocalDpi xmlns:a14="http://schemas.microsoft.com/office/drawing/2010/main" val="0"/>
              </a:ext>
            </a:extLst>
          </a:blip>
          <a:srcRect l="1638" t="14386" r="23518" b="70174"/>
          <a:stretch/>
        </p:blipFill>
        <p:spPr bwMode="auto">
          <a:xfrm>
            <a:off x="107504" y="1216483"/>
            <a:ext cx="8947840" cy="117235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3" name="Picture 4" descr="C:\Users\BUSI\Documents\Bastille\NoBugs Talk\Lamp Mantid Screenshots\2-Mantid-Workspace.png"/>
          <p:cNvPicPr>
            <a:picLocks noChangeAspect="1" noChangeArrowheads="1"/>
          </p:cNvPicPr>
          <p:nvPr/>
        </p:nvPicPr>
        <p:blipFill rotWithShape="1">
          <a:blip r:embed="rId4">
            <a:extLst>
              <a:ext uri="{28A0092B-C50C-407E-A947-70E740481C1C}">
                <a14:useLocalDpi xmlns:a14="http://schemas.microsoft.com/office/drawing/2010/main" val="0"/>
              </a:ext>
            </a:extLst>
          </a:blip>
          <a:srcRect l="718" t="21428" r="39346" b="36998"/>
          <a:stretch/>
        </p:blipFill>
        <p:spPr bwMode="auto">
          <a:xfrm>
            <a:off x="2116354" y="2388839"/>
            <a:ext cx="4886902" cy="356408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432007" y="2196973"/>
            <a:ext cx="2298834" cy="584775"/>
          </a:xfrm>
          <a:prstGeom prst="rect">
            <a:avLst/>
          </a:prstGeom>
          <a:solidFill>
            <a:schemeClr val="accent5">
              <a:lumMod val="20000"/>
              <a:lumOff val="80000"/>
            </a:schemeClr>
          </a:solidFill>
          <a:ln w="95250">
            <a:solidFill>
              <a:srgbClr val="92D050"/>
            </a:solidFill>
          </a:ln>
        </p:spPr>
        <p:txBody>
          <a:bodyPr wrap="none" rtlCol="0">
            <a:spAutoFit/>
          </a:bodyPr>
          <a:lstStyle/>
          <a:p>
            <a:r>
              <a:rPr lang="en-GB" sz="3200" dirty="0" smtClean="0">
                <a:latin typeface="Cambria" panose="02040503050406030204" pitchFamily="18" charset="0"/>
              </a:rPr>
              <a:t>Workspaces</a:t>
            </a:r>
            <a:endParaRPr lang="en-GB" sz="3200" dirty="0">
              <a:latin typeface="Cambria" panose="02040503050406030204" pitchFamily="18" charset="0"/>
            </a:endParaRPr>
          </a:p>
        </p:txBody>
      </p:sp>
    </p:spTree>
    <p:extLst>
      <p:ext uri="{BB962C8B-B14F-4D97-AF65-F5344CB8AC3E}">
        <p14:creationId xmlns:p14="http://schemas.microsoft.com/office/powerpoint/2010/main" val="35607652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C:\Users\BUSI\Documents\Bastille\NoBugs Talk\Lamp Mantid Screenshots\2-Lamp-Workspace.png"/>
          <p:cNvPicPr>
            <a:picLocks noChangeAspect="1" noChangeArrowheads="1"/>
          </p:cNvPicPr>
          <p:nvPr/>
        </p:nvPicPr>
        <p:blipFill rotWithShape="1">
          <a:blip r:embed="rId3">
            <a:extLst>
              <a:ext uri="{28A0092B-C50C-407E-A947-70E740481C1C}">
                <a14:useLocalDpi xmlns:a14="http://schemas.microsoft.com/office/drawing/2010/main" val="0"/>
              </a:ext>
            </a:extLst>
          </a:blip>
          <a:srcRect l="80317" t="6324" r="1135" b="21923"/>
          <a:stretch/>
        </p:blipFill>
        <p:spPr bwMode="auto">
          <a:xfrm>
            <a:off x="2411760" y="1124744"/>
            <a:ext cx="2000520" cy="4915036"/>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pic>
        <p:nvPicPr>
          <p:cNvPr id="13" name="Picture 5" descr="C:\Users\BUSI\Documents\Bastille\NoBugs Talk\Lamp Mantid Screenshots\2-Mantid-Workspace.png"/>
          <p:cNvPicPr>
            <a:picLocks noChangeAspect="1" noChangeArrowheads="1"/>
          </p:cNvPicPr>
          <p:nvPr/>
        </p:nvPicPr>
        <p:blipFill rotWithShape="1">
          <a:blip r:embed="rId4">
            <a:extLst>
              <a:ext uri="{28A0092B-C50C-407E-A947-70E740481C1C}">
                <a14:useLocalDpi xmlns:a14="http://schemas.microsoft.com/office/drawing/2010/main" val="0"/>
              </a:ext>
            </a:extLst>
          </a:blip>
          <a:srcRect l="61896" t="51008" b="15440"/>
          <a:stretch/>
        </p:blipFill>
        <p:spPr bwMode="auto">
          <a:xfrm>
            <a:off x="4564691" y="1725728"/>
            <a:ext cx="3577870" cy="331236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412020" y="5038096"/>
            <a:ext cx="2141933" cy="584775"/>
          </a:xfrm>
          <a:prstGeom prst="rect">
            <a:avLst/>
          </a:prstGeom>
          <a:solidFill>
            <a:schemeClr val="accent5">
              <a:lumMod val="20000"/>
              <a:lumOff val="80000"/>
            </a:schemeClr>
          </a:solidFill>
          <a:ln w="95250">
            <a:solidFill>
              <a:srgbClr val="92D050"/>
            </a:solidFill>
          </a:ln>
        </p:spPr>
        <p:txBody>
          <a:bodyPr wrap="none" rtlCol="0">
            <a:spAutoFit/>
          </a:bodyPr>
          <a:lstStyle/>
          <a:p>
            <a:r>
              <a:rPr lang="en-GB" sz="3200" dirty="0" smtClean="0">
                <a:latin typeface="Cambria" panose="02040503050406030204" pitchFamily="18" charset="0"/>
              </a:rPr>
              <a:t>Algorithms</a:t>
            </a:r>
            <a:endParaRPr lang="en-GB" sz="3200" dirty="0">
              <a:latin typeface="Cambria" panose="02040503050406030204" pitchFamily="18" charset="0"/>
            </a:endParaRPr>
          </a:p>
        </p:txBody>
      </p:sp>
    </p:spTree>
    <p:extLst>
      <p:ext uri="{BB962C8B-B14F-4D97-AF65-F5344CB8AC3E}">
        <p14:creationId xmlns:p14="http://schemas.microsoft.com/office/powerpoint/2010/main" val="30486113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8"/>
          </p:nvPr>
        </p:nvSpPr>
        <p:spPr/>
        <p:txBody>
          <a:bodyPr/>
          <a:lstStyle/>
          <a:p>
            <a:r>
              <a:rPr lang="en-GB" b="1" dirty="0" smtClean="0"/>
              <a:t>LAMP and </a:t>
            </a:r>
            <a:r>
              <a:rPr lang="en-GB" b="1" dirty="0" err="1" smtClean="0"/>
              <a:t>Mantid</a:t>
            </a:r>
            <a:r>
              <a:rPr lang="en-GB" b="1" dirty="0" smtClean="0"/>
              <a:t> </a:t>
            </a:r>
            <a:endParaRPr lang="en-GB" b="1" dirty="0"/>
          </a:p>
        </p:txBody>
      </p:sp>
      <p:pic>
        <p:nvPicPr>
          <p:cNvPr id="18" name="Picture 6" descr="C:\Users\BUSI\Documents\Bastille\NoBugs Talk\Lamp Mantid Screenshots\3-Lamp-Plot.png"/>
          <p:cNvPicPr>
            <a:picLocks noChangeAspect="1" noChangeArrowheads="1"/>
          </p:cNvPicPr>
          <p:nvPr/>
        </p:nvPicPr>
        <p:blipFill rotWithShape="1">
          <a:blip r:embed="rId3">
            <a:extLst>
              <a:ext uri="{28A0092B-C50C-407E-A947-70E740481C1C}">
                <a14:useLocalDpi xmlns:a14="http://schemas.microsoft.com/office/drawing/2010/main" val="0"/>
              </a:ext>
            </a:extLst>
          </a:blip>
          <a:srcRect l="25563" t="41075" r="22043" b="4286"/>
          <a:stretch/>
        </p:blipFill>
        <p:spPr bwMode="auto">
          <a:xfrm>
            <a:off x="148556" y="1846516"/>
            <a:ext cx="4787304" cy="317072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pic>
        <p:nvPicPr>
          <p:cNvPr id="19" name="Picture 7" descr="C:\Users\BUSI\Documents\Bastille\NoBugs Talk\Lamp Mantid Screenshots\3-Mantid-Plot.png"/>
          <p:cNvPicPr>
            <a:picLocks noChangeAspect="1" noChangeArrowheads="1"/>
          </p:cNvPicPr>
          <p:nvPr/>
        </p:nvPicPr>
        <p:blipFill rotWithShape="1">
          <a:blip r:embed="rId4">
            <a:extLst>
              <a:ext uri="{28A0092B-C50C-407E-A947-70E740481C1C}">
                <a14:useLocalDpi xmlns:a14="http://schemas.microsoft.com/office/drawing/2010/main" val="0"/>
              </a:ext>
            </a:extLst>
          </a:blip>
          <a:srcRect l="1251" t="37163" r="39631" b="15644"/>
          <a:stretch/>
        </p:blipFill>
        <p:spPr bwMode="auto">
          <a:xfrm>
            <a:off x="4935860" y="1696361"/>
            <a:ext cx="4087334" cy="343058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149427" y="5013175"/>
            <a:ext cx="1572866" cy="584775"/>
          </a:xfrm>
          <a:prstGeom prst="rect">
            <a:avLst/>
          </a:prstGeom>
          <a:solidFill>
            <a:schemeClr val="accent5">
              <a:lumMod val="20000"/>
              <a:lumOff val="80000"/>
            </a:schemeClr>
          </a:solidFill>
          <a:ln w="95250">
            <a:solidFill>
              <a:srgbClr val="92D050"/>
            </a:solidFill>
          </a:ln>
        </p:spPr>
        <p:txBody>
          <a:bodyPr wrap="none" rtlCol="0">
            <a:spAutoFit/>
          </a:bodyPr>
          <a:lstStyle/>
          <a:p>
            <a:r>
              <a:rPr lang="en-GB" sz="3200" dirty="0" smtClean="0">
                <a:latin typeface="Cambria" panose="02040503050406030204" pitchFamily="18" charset="0"/>
              </a:rPr>
              <a:t>Plotting</a:t>
            </a:r>
            <a:endParaRPr lang="en-GB" sz="3200" dirty="0">
              <a:latin typeface="Cambria" panose="02040503050406030204" pitchFamily="18" charset="0"/>
            </a:endParaRPr>
          </a:p>
        </p:txBody>
      </p:sp>
    </p:spTree>
    <p:extLst>
      <p:ext uri="{BB962C8B-B14F-4D97-AF65-F5344CB8AC3E}">
        <p14:creationId xmlns:p14="http://schemas.microsoft.com/office/powerpoint/2010/main" val="3065813196"/>
      </p:ext>
    </p:extLst>
  </p:cSld>
  <p:clrMapOvr>
    <a:masterClrMapping/>
  </p:clrMapOvr>
  <p:timing>
    <p:tnLst>
      <p:par>
        <p:cTn id="1" dur="indefinite" restart="never" nodeType="tmRoot"/>
      </p:par>
    </p:tnLst>
  </p:timing>
</p:sld>
</file>

<file path=ppt/theme/theme1.xml><?xml version="1.0" encoding="utf-8"?>
<a:theme xmlns:a="http://schemas.openxmlformats.org/drawingml/2006/main" name="ILL 2016_slides Intro - Intercalaires - Fin">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LL 2016_slides V1">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ILL 2016_slides V2">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ILL 2016_slides V3">
  <a:themeElements>
    <a:clrScheme name="ILL 2">
      <a:dk1>
        <a:srgbClr val="000000"/>
      </a:dk1>
      <a:lt1>
        <a:srgbClr val="FFFFFF"/>
      </a:lt1>
      <a:dk2>
        <a:srgbClr val="007CB0"/>
      </a:dk2>
      <a:lt2>
        <a:srgbClr val="FFFFFF"/>
      </a:lt2>
      <a:accent1>
        <a:srgbClr val="95ACBA"/>
      </a:accent1>
      <a:accent2>
        <a:srgbClr val="009FE3"/>
      </a:accent2>
      <a:accent3>
        <a:srgbClr val="004899"/>
      </a:accent3>
      <a:accent4>
        <a:srgbClr val="73B1C3"/>
      </a:accent4>
      <a:accent5>
        <a:srgbClr val="A2C73B"/>
      </a:accent5>
      <a:accent6>
        <a:srgbClr val="869C80"/>
      </a:accent6>
      <a:hlink>
        <a:srgbClr val="E6007E"/>
      </a:hlink>
      <a:folHlink>
        <a:srgbClr val="AF12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ILL">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2.xml><?xml version="1.0" encoding="utf-8"?>
<a:themeOverride xmlns:a="http://schemas.openxmlformats.org/drawingml/2006/main">
  <a:clrScheme name="ILL">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ppt/theme/themeOverride3.xml><?xml version="1.0" encoding="utf-8"?>
<a:themeOverride xmlns:a="http://schemas.openxmlformats.org/drawingml/2006/main">
  <a:clrScheme name="ILL">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ILL_presentation ppt 16-9_livraison 230816</Template>
  <TotalTime>4176</TotalTime>
  <Words>1563</Words>
  <Application>Microsoft Office PowerPoint</Application>
  <PresentationFormat>On-screen Show (4:3)</PresentationFormat>
  <Paragraphs>176</Paragraphs>
  <Slides>28</Slides>
  <Notes>21</Notes>
  <HiddenSlides>0</HiddenSlides>
  <MMClips>0</MMClips>
  <ScaleCrop>false</ScaleCrop>
  <HeadingPairs>
    <vt:vector size="4" baseType="variant">
      <vt:variant>
        <vt:lpstr>Theme</vt:lpstr>
      </vt:variant>
      <vt:variant>
        <vt:i4>4</vt:i4>
      </vt:variant>
      <vt:variant>
        <vt:lpstr>Slide Titles</vt:lpstr>
      </vt:variant>
      <vt:variant>
        <vt:i4>28</vt:i4>
      </vt:variant>
    </vt:vector>
  </HeadingPairs>
  <TitlesOfParts>
    <vt:vector size="32" baseType="lpstr">
      <vt:lpstr>ILL 2016_slides Intro - Intercalaires - Fin</vt:lpstr>
      <vt:lpstr>ILL 2016_slides V1</vt:lpstr>
      <vt:lpstr>ILL 2016_slides V2</vt:lpstr>
      <vt:lpstr>ILL 2016_slides V3</vt:lpstr>
      <vt:lpstr>The ILL Joins the Mantid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ricard</dc:creator>
  <cp:lastModifiedBy>Ian Bush</cp:lastModifiedBy>
  <cp:revision>250</cp:revision>
  <cp:lastPrinted>2016-01-07T10:36:19Z</cp:lastPrinted>
  <dcterms:created xsi:type="dcterms:W3CDTF">2009-08-10T12:34:12Z</dcterms:created>
  <dcterms:modified xsi:type="dcterms:W3CDTF">2016-10-12T16:28:09Z</dcterms:modified>
</cp:coreProperties>
</file>